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2860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731520"/>
            <a:ext cx="6400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 Review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731520" y="201168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Trigonometry &amp; Vectors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5603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10–13  |  Sections 5.1, 5.2, 5.3, 7.1, 8.4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130: Advanced Technical Mathematics  |  Unit 3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7: Triangle Area  (A = ½bc sin A)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area: A = 76°, b = 34, c = 21.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1371600" y="1600200"/>
            <a:ext cx="640080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554480" y="1737360"/>
            <a:ext cx="60350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= ½ × b × c × sin A</a:t>
            </a:r>
            <a:endParaRPr lang="en-US" sz="18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= ½ × 34 × 21 × sin 76°</a:t>
            </a:r>
            <a:endParaRPr lang="en-US" sz="18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= ½ × 714 × 0.9703</a:t>
            </a:r>
            <a:endParaRPr lang="en-US" sz="18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0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Area ≈ 346.4 square units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371600" y="4069080"/>
            <a:ext cx="640080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8" name="Text 6"/>
          <p:cNvSpPr/>
          <p:nvPr/>
        </p:nvSpPr>
        <p:spPr>
          <a:xfrm>
            <a:off x="1554480" y="40690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formula is on the reference sheet. It works for ANY triangle — not just right triangles.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8: Two-Triangle Word Problem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8229600" cy="50292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2296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Pattern: Two elevation angles to the same height, known distance between observation points.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82296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645920"/>
            <a:ext cx="76809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Setup (let h = height, d = closer distance, gap between points):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Closer:    tan(large angle) = h / d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Farther:   tan(small angle) = h / (d + gap)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Both equal h → set right sides equal: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6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d × tan(large) = (d + gap) × tan(small)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Solve for d:  d[tan(large) − tan(small)] = gap × tan(small)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d = gap × tan(small) / [tan(large) − tan(small)]</a:t>
            </a: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endParaRPr lang="en-US" sz="1400" dirty="0"/>
          </a:p>
          <a:p>
            <a:pPr indent="0" marL="0">
              <a:spcAft>
                <a:spcPts val="1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  Then: h = d × tan(large angle)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9: Vectors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777240"/>
            <a:ext cx="26974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365760" y="777240"/>
            <a:ext cx="64008" cy="292608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8686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Component Form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128016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P(3,−1) to Q(−2,4):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21031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⟨−5, 5⟩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46120" y="777240"/>
            <a:ext cx="26974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46120" y="777240"/>
            <a:ext cx="64008" cy="292608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0" name="Text 8"/>
          <p:cNvSpPr/>
          <p:nvPr/>
        </p:nvSpPr>
        <p:spPr>
          <a:xfrm>
            <a:off x="3383280" y="8686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383280" y="128016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2u−3v where u=⟨2,−3⟩, v=⟨−1,4⟩: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383280" y="21031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⟨4,−6⟩ − ⟨−3,12⟩ = ⟨7,−18⟩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26480" y="777240"/>
            <a:ext cx="269748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26480" y="777240"/>
            <a:ext cx="64008" cy="29260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5" name="Text 13"/>
          <p:cNvSpPr/>
          <p:nvPr/>
        </p:nvSpPr>
        <p:spPr>
          <a:xfrm>
            <a:off x="6263640" y="8686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Direction Angle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63640" y="128016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⟨−5, 5⟩ (Q II):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63640" y="21031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 = tan⁻¹(5/−5)+180° = 135°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57200" y="3931920"/>
            <a:ext cx="8229600" cy="100584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397764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Direction Angle Quadrant Adjustment: 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I: use as-is   |   Q II/III: add 180°   |   Q IV: add 360°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0080" y="443484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Magnitude:  |v| = √(a² + b²)     |     </a:t>
            </a:r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Scalar mult:  k⟨a,b⟩ = ⟨ka, kb⟩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743200"/>
            <a:ext cx="3657600" cy="36576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-13716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3657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Day Tips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31520" y="137160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3716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all work — partial credit is available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31520" y="187452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187452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calculator mode (DEGREE vs RADIAN) before every problem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31520" y="237744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3774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triangles: leave answers exact (√3, √2) — don't round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31520" y="288036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288036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ASTC: "All Students Take Calculus" for quadrant sign checks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31520" y="338328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338328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Two-triangle problems: set up two tan equations with shared h, solve for d first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31520" y="388620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38862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Vectors: always adjust direction angle for quadrant (Q II/III: +180°, Q IV: +360°)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731520" y="4389120"/>
            <a:ext cx="7680960" cy="411480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38912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sheet gives: sin²x + cos²x = 1,  1 + tan²x = sec²x,  Area = ½bc sin 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31520" y="4663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Good luck on Test 3!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 — What to Expect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96696"/>
            <a:ext cx="320040" cy="32004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99669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914400" y="960120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cos θ = adj/hyp, find sin θ and tan 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858000" y="9601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M10 (5.2)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1435608"/>
            <a:ext cx="320040" cy="32004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435608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139903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angle, find coterminal &amp; reference angles (degrees + radians)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858000" y="1399032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M10/11 (5.1/5.3)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1874520"/>
            <a:ext cx="320040" cy="32004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18745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14400" y="1837944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two angles (0°–360°) with a given trig value (e.g. sin θ = √3/2)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858000" y="1837944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M11 (5.3)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2313432"/>
            <a:ext cx="320040" cy="32004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31343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14400" y="2276856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(a) Evaluate trig of ref angle  (b) Trig values from point P(x, y)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858000" y="2276856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M11 (5.3)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2752344"/>
            <a:ext cx="320040" cy="320040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2752344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14400" y="2715768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side lengths using special triangles (30-60-90, 45-45-90)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858000" y="2715768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M12 (7.1)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3191256"/>
            <a:ext cx="320040" cy="320040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24" name="Text 22"/>
          <p:cNvSpPr/>
          <p:nvPr/>
        </p:nvSpPr>
        <p:spPr>
          <a:xfrm>
            <a:off x="457200" y="319125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14400" y="3154680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 a right triangle given two sides — find all angles &amp; third side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858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M12 (7.1)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3630168"/>
            <a:ext cx="320040" cy="32004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" y="3630168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14400" y="359359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 of a triangle: A = ½bc sin A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858000" y="3593592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M11 (5.3)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4069080"/>
            <a:ext cx="320040" cy="320040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32" name="Text 30"/>
          <p:cNvSpPr/>
          <p:nvPr/>
        </p:nvSpPr>
        <p:spPr>
          <a:xfrm>
            <a:off x="457200" y="40690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14400" y="4032504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Two-triangle elevation/depression word problem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858000" y="4032504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M12 (7.1)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57200" y="4507992"/>
            <a:ext cx="320040" cy="32004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450799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914400" y="4471416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Vectors: component form, operations, magnitude, direction angle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858000" y="4471416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M13 (8.4)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57200" y="4663440"/>
            <a:ext cx="8229600" cy="36576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40" name="Text 38"/>
          <p:cNvSpPr/>
          <p:nvPr/>
        </p:nvSpPr>
        <p:spPr>
          <a:xfrm>
            <a:off x="640080" y="46634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sheet provides: sin²x + cos²x = 1,  1 + tan²x = sec²x,  Area = ½bc sin A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 Quick Reference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38912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77724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103120" y="777240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Coterminal: θ ± 360° (or ± 2π)   |   Arc length: s = rθ (θ in radians)   |   Convert: deg × π/180 = rad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1307592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307592"/>
            <a:ext cx="54864" cy="43891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307592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SOH CAH TOA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103120" y="1307592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= opp/hyp   |   cos = adj/hyp   |   tan = opp/adj   |   Inverse: θ = sin⁻¹(ratio)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1837944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1837944"/>
            <a:ext cx="54864" cy="438912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1837944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Reference Angles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103120" y="1837944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I: θ' = θ   |   Q II: 180° − θ   |   Q III: θ − 180°   |   Q IV: 360° − θ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2368296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" y="2368296"/>
            <a:ext cx="54864" cy="438912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368296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Special Triangles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103120" y="2368296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30-60-90 → 1:√3:2   |   45-45-90 → 1:1:√2   |   sin 30°=1/2, sin 45°=√2/2, sin 60°=√3/2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2898648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7200" y="2898648"/>
            <a:ext cx="54864" cy="438912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2898648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ASTC Signs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103120" y="2898648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I: All +   |   Q II: Sin +   |   Q III: Tan +   |   Q IV: Cos +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3429000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57200" y="3429000"/>
            <a:ext cx="54864" cy="43891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429000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General Trig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103120" y="3429000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y/r   |   cos θ = x/r   |   tan θ = y/x   |   r = √(x²+y²)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3959352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57200" y="3959352"/>
            <a:ext cx="54864" cy="438912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3959352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Triangle Area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103120" y="3959352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½bc sin A (two sides + included angle, works for ANY triangle)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4489704"/>
            <a:ext cx="8229600" cy="438912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57200" y="4489704"/>
            <a:ext cx="54864" cy="438912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3" name="Text 31"/>
          <p:cNvSpPr/>
          <p:nvPr/>
        </p:nvSpPr>
        <p:spPr>
          <a:xfrm>
            <a:off x="685800" y="4489704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Vectors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103120" y="4489704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⟨x₂−x₁, y₂−y₁⟩   |   |v| = √(a²+b²)   |   θ = tan⁻¹(b/a) + quadrant adj.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1: Find sin θ and tan θ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cos θ = 9/41. Find sin θ and tan θ.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82296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737360"/>
            <a:ext cx="76809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 θ = adj/hyp = 9/41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opp:  opp² = 41² − 9² = 1681 − 81 = 1600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 = √1600 = 40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θ = opp/hyp = 40/41</a:t>
            </a:r>
            <a:endParaRPr lang="en-US" sz="16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 θ = opp/adj = 40/9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2: Coterminal &amp; Reference Angles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822960"/>
            <a:ext cx="411480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365760" y="822960"/>
            <a:ext cx="64008" cy="39319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9144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  θ = −97°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94360" y="132588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Sketch: 97° clockwise → Q III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coterminal: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−97° + 360° = 263°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coterminal: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−97° − 360° = −457°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263° in Q III → θ' = 263° − 180° = 83°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663440" y="822960"/>
            <a:ext cx="411480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663440" y="822960"/>
            <a:ext cx="64008" cy="39319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9" name="Text 7"/>
          <p:cNvSpPr/>
          <p:nvPr/>
        </p:nvSpPr>
        <p:spPr>
          <a:xfrm>
            <a:off x="4892040" y="9144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  θ = 9π/7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92040" y="1325880"/>
            <a:ext cx="36576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Sketch: 9π/7 ≈ 231.4° → Q III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coterminal: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9π/7 + 2π = 9π/7 + 14π/7 = 23π/7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coterminal: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DC2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9π/7 − 2π = 9π/7 − 14π/7 = −5π/7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angle: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III → θ' = 9π/7 − π = 9π/7 − 7π/7 = 2π/7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3: Find Angles from a Trig Value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two angles between 0° and 360° where sin θ = √3/2.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822960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737360"/>
            <a:ext cx="76809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Reference angle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√3/2 → ref angle = 60° (from 30-60-90: sin 60° = √3/2)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Which quadrants is sin positive?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&gt; 0 in Q I and Q II (ASTC: "All" and "Sine")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Apply reference angle formulas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I:   θ = 60°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 II:  θ = 180° − 60° = 120°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4: Trig Values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22960"/>
            <a:ext cx="411480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365760" y="822960"/>
            <a:ext cx="64008" cy="39319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9144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 Evaluate sin 240°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94360" y="1371600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 angle: 240° − 180° = 60°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→ sin is negative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240° = −sin 60° = −√3/2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663440" y="822960"/>
            <a:ext cx="4114800" cy="3931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663440" y="822960"/>
            <a:ext cx="64008" cy="39319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7"/>
          <p:cNvSpPr/>
          <p:nvPr/>
        </p:nvSpPr>
        <p:spPr>
          <a:xfrm>
            <a:off x="4892040" y="914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 Trig values from P(−2, −5)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892040" y="137160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= −2, y = −5 → Q III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 = √(4 + 25) = √29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θ = −5/√29 = −5√29/29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θ = −2/√29 = −2√29/29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θ = (−5)/(−2) = 5/2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III check: sin −, cos −, tan + ✓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5: Exact Values (Special Triangles)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exact trig values (√2/2, √3/2, √3, etc.) — NO decimal approximations!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50876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508760"/>
            <a:ext cx="64008" cy="32004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30-60-90: opp 30° = 17, find others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94360" y="201168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17 is opp 30° (short leg)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 = 2 × short leg = 2 × 17 = 34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long leg = short × √3 = 17√3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Ratios: 1 : √3 : 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sin30°=1/2, cos30°=√3/2, tan30°=√3/3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50876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1508760"/>
            <a:ext cx="64008" cy="32004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45-45-90: hyp = 24, find legs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92040" y="201168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 = leg × √2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= leg × √2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leg = 24/√2 = 24√2/2 = 12√2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Both legs equal: x = y = 12√2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Ratios: 1 : 1 : √2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sin45°=cos45°=√2/2, tan45°=1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 6: Solve a Right Triangle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a = 11, c = 35 (hypotenuse). Find A, B, and b.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822960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737360"/>
            <a:ext cx="76809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A = a/c = 11/35 ≈ 0.3143    →    A = sin⁻¹(0.3143) ≈ 18.3°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90° − 18.3° = 71.7°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√(c² − a²) = √(1225 − 121) = √1104 ≈ 33.2</a:t>
            </a: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endParaRPr lang="en-US" sz="15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Solution:  A ≈ 18.3°,  B ≈ 71.7°,  C = 90°,  a = 11,  b ≈ 33.2,  c = 35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4434840"/>
            <a:ext cx="8229600" cy="457200"/>
          </a:xfrm>
          <a:prstGeom prst="rect">
            <a:avLst/>
          </a:prstGeom>
          <a:solidFill>
            <a:srgbClr val="E0F7FA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443484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11² + 33.2² = 121 + 1102.2 = 1223.2 ≈ 35² = 1225 ✓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3 Review</dc:title>
  <dc:subject>PptxGenJS Presentation</dc:subject>
  <dc:creator>Math 130</dc:creator>
  <cp:lastModifiedBy>Math 130</cp:lastModifiedBy>
  <cp:revision>1</cp:revision>
  <dcterms:created xsi:type="dcterms:W3CDTF">2026-03-13T04:05:32Z</dcterms:created>
  <dcterms:modified xsi:type="dcterms:W3CDTF">2026-03-13T04:05:32Z</dcterms:modified>
</cp:coreProperties>
</file>