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8"/>
    <p:sldId id="266" r:id="rId12"/>
    <p:sldId id="263" r:id="rId9"/>
    <p:sldId id="264" r:id="rId10"/>
    <p:sldId id="265" r:id="rId11"/>
    <p:sldId id="261" r:id="rId7"/>
    <p:sldId id="269" r:id="rId20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20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Relationship Id="rId4" Type="http://schemas.openxmlformats.org/officeDocument/2006/relationships/image" Target="../media/image4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Relationship Id="rId4" Type="http://schemas.openxmlformats.org/officeDocument/2006/relationships/image" Target="../media/image7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114800" cy="41148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22860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914400"/>
            <a:ext cx="5943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13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731520" y="219456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Section 8.4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Vectors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8404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Math 130: Advanced Technical Mathematics  |  Unit 3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 Angle of ai + bj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solidFill>
            <a:srgbClr val="0F2B46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868680"/>
            <a:ext cx="7772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the direction angle of v = −5i + 12j.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914400" y="1600200"/>
            <a:ext cx="7315200" cy="27432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097280" y="1737360"/>
            <a:ext cx="694944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Convert to components: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−5i + 12j → ⟨−5, 12⟩    (a = −5, b = 12)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magnitude: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|v| = √(25 + 144) = √169 = 13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Find direction: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tan⁻¹(12/−5) ≈ −67.4°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&lt; 0, b &gt; 0 → Q II: add 180°</a:t>
            </a:r>
            <a:endParaRPr lang="en-US" sz="15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 ≈ −67.4° + 180° = 112.6°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Scalar Multiplication — Visual</a:t>
            </a:r>
            <a:endParaRPr lang="en-US" sz="2800" dirty="0"/>
          </a:p>
        </p:txBody>
      </p:sp>
      <p:sp>
        <p:nvSpPr>
          <p:cNvPr id="4" name="Shape 1"/>
          <p:cNvSpPr/>
          <p:nvPr/>
        </p:nvSpPr>
        <p:spPr>
          <a:xfrm>
            <a:off x="5303520" y="914400"/>
            <a:ext cx="356616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486400" y="10058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Rules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5486400" y="1417320"/>
            <a:ext cx="32004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|k| &gt; 1 → stretches the vector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&lt; |k| &lt; 1 → shrinks the vector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 &lt; 0 → reverses direction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k⟨a, b⟩ = ⟨ka, kb⟩</a:t>
            </a: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endParaRPr lang="en-US" sz="14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Magnitude: |kv| = |k| × |v|</a:t>
            </a:r>
            <a:endParaRPr lang="en-US" sz="1400" dirty="0"/>
          </a:p>
        </p:txBody>
      </p:sp>
      <p:pic>
        <p:nvPicPr>
          <p:cNvPr id="7" name="Picture 6" descr="s_scalar_multiplica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31520"/>
            <a:ext cx="4572000" cy="310896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Prep — Vector Operations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777240"/>
            <a:ext cx="8229600" cy="502920"/>
          </a:xfrm>
          <a:prstGeom prst="rect">
            <a:avLst/>
          </a:prstGeom>
          <a:solidFill>
            <a:srgbClr val="F97316">
              <a:alpha val="1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77724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Test 3, Problem 9:  </a:t>
            </a:r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 addition, scalar multiplication, magnitude, and direction angle calculations.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463040"/>
            <a:ext cx="64008" cy="32004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554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 A: Component form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94360" y="1965960"/>
            <a:ext cx="36576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P(3, −1) to Q(−2, 4)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⟨−2−3, 4−(−1)⟩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⟨−5, 5⟩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|v| = √(25+25) = √50 = 5√2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θ = tan⁻¹(5/−5)+180° = −45°+180°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 = 135°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663440" y="1463040"/>
            <a:ext cx="411480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1463040"/>
            <a:ext cx="64008" cy="32004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9"/>
          <p:cNvSpPr/>
          <p:nvPr/>
        </p:nvSpPr>
        <p:spPr>
          <a:xfrm>
            <a:off x="4892040" y="155448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Part B: Operations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892040" y="1965960"/>
            <a:ext cx="365760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Given: u = ⟨2, −3⟩, v = ⟨−1, 4⟩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+ v = ⟨1, 1⟩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2u − 3v =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⟨4,−6⟩ − ⟨−3,12⟩ = ⟨7, −18⟩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|2u − 3v| = √(49+324) = √373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≈ 19.3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2743200"/>
            <a:ext cx="3657600" cy="3657600"/>
          </a:xfrm>
          <a:prstGeom prst="ellipse">
            <a:avLst/>
          </a:prstGeom>
          <a:solidFill>
            <a:srgbClr val="1E3A5F">
              <a:alpha val="5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-1371600"/>
            <a:ext cx="3200400" cy="3200400"/>
          </a:xfrm>
          <a:prstGeom prst="ellipse">
            <a:avLst/>
          </a:prstGeom>
          <a:solidFill>
            <a:srgbClr val="0891B2">
              <a:alpha val="30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36576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13 Summary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ALEKS Topics  |  Section 8.4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731520" y="155448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15727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Components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914400" y="184708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⟨x₂−x₁, y₂−y₁⟩ from points, or v = ⟨|v|cos θ, |v|sin θ⟩ from magnitude/direction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731520" y="237744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14400" y="239572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914400" y="267004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Add/subtract component-wise, scalar multiplication multiplies each component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731520" y="320040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14400" y="32186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Magnitude &amp; Direction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914400" y="349300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|v| = √(a²+b²), θ = tan⁻¹(b/a) adjusted for quadrant (Q II/III: +180°, Q IV: +360°)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31520" y="4023360"/>
            <a:ext cx="7680960" cy="685800"/>
          </a:xfrm>
          <a:prstGeom prst="rect">
            <a:avLst/>
          </a:prstGeom>
          <a:solidFill>
            <a:srgbClr val="FFFFFF">
              <a:alpha val="12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04164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for Test 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914400" y="4315968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Problem 9: component form, vector operations (2u − 3v), magnitude, and direction angle with quadrant adjustment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" y="4760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0" dirty="0" b="1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Unit 3 Review → Test 3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3200" b="1">
                <a:solidFill>
                  <a:srgbClr val="1E3A5F"/>
                </a:solidFill>
                <a:latin typeface="Georgia"/>
              </a:rPr>
              <a:t>You Try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4572000" cy="914400"/>
          </a:xfrm>
          <a:prstGeom prst="rect">
            <a:avLst/>
          </a:prstGeom>
          <a:solidFill>
            <a:srgbClr val="FFFFFF"/>
          </a:solidFill>
          <a:ln>
            <a:solidFill>
              <a:srgbClr val="0891B2"/>
            </a:solidFill>
          </a:ln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960120"/>
            <a:ext cx="4023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pPr indent="0" marL="0">
              <a:buNone/>
            </a:pPr>
            <a:r>
              <a:rPr sz="1500">
                <a:solidFill>
                  <a:srgbClr val="1E3A5F"/>
                </a:solidFill>
                <a:latin typeface="Calibri"/>
              </a:rPr>
              <a:t>Vector v goes from P(−4, −2) to Q(2, 1).  Find:</a:t>
            </a:r>
            <a:endParaRPr lang="en-US" sz="1400" dirty="0"/>
          </a:p>
          <a:p>
            <a:r>
              <a:rPr sz="1500">
                <a:solidFill>
                  <a:srgbClr val="1E3A5F"/>
                </a:solidFill>
                <a:latin typeface="Calibri"/>
              </a:rPr>
              <a:t>(a) component form   (b) magnitude   (c) direction angle</a:t>
            </a:r>
          </a:p>
        </p:txBody>
      </p:sp>
      <p:sp>
        <p:nvSpPr>
          <p:cNvPr id="6" name="Shape 3"/>
          <p:cNvSpPr/>
          <p:nvPr/>
        </p:nvSpPr>
        <p:spPr>
          <a:xfrm>
            <a:off x="457200" y="1920240"/>
            <a:ext cx="43891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2057400"/>
            <a:ext cx="40233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sz="1600">
                <a:solidFill>
                  <a:srgbClr val="1E3A5F"/>
                </a:solidFill>
                <a:latin typeface="Calibri"/>
              </a:rPr>
              <a:t>(a)  v = ⟨2 − (−4), 1 − (−2)⟩ = ⟨6, 3⟩</a:t>
            </a:r>
            <a:endParaRPr lang="en-US" sz="1500" dirty="0"/>
          </a:p>
          <a:p>
            <a:r>
              <a:rPr sz="1600">
                <a:solidFill>
                  <a:srgbClr val="1E3A5F"/>
                </a:solidFill>
                <a:latin typeface="Calibri"/>
              </a:rPr>
              <a:t>(b)  |v| = √(36 + 9) = √45 = 3√5 ≈ 6.71</a:t>
            </a:r>
          </a:p>
          <a:p>
            <a:r>
              <a:rPr sz="1600">
                <a:solidFill>
                  <a:srgbClr val="1E3A5F"/>
                </a:solidFill>
                <a:latin typeface="Calibri"/>
              </a:rPr>
              <a:t>(c)  θ = tan⁻¹(3 / 6) ≈ 26.57°   (Q I, no adjustment)</a:t>
            </a:r>
          </a:p>
        </p:txBody>
      </p:sp>
      <p:pic>
        <p:nvPicPr>
          <p:cNvPr id="8" name="Picture 7" descr="s_you_tr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731520"/>
            <a:ext cx="3931920" cy="33832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B4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18872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4400" b="1">
                <a:solidFill>
                  <a:srgbClr val="FFFFFF"/>
                </a:solidFill>
                <a:latin typeface="Georgia"/>
              </a:rPr>
              <a:t>Why Vectors?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731520" y="2286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2200">
                <a:solidFill>
                  <a:srgbClr val="0891B2"/>
                </a:solidFill>
                <a:latin typeface="Calibri"/>
              </a:rPr>
              <a:t>Many real-world quantities need both size AND direction.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7724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800">
                <a:solidFill>
                  <a:srgbClr val="FFFFFF"/>
                </a:solidFill>
                <a:latin typeface="Calibri"/>
              </a:rPr>
              <a:t>•  Velocity — wind at 15 mph to the north-east</a:t>
            </a:r>
            <a:endParaRPr lang="en-US" sz="1400" dirty="0"/>
          </a:p>
          <a:p>
            <a:r>
              <a:rPr sz="1800">
                <a:solidFill>
                  <a:srgbClr val="FFFFFF"/>
                </a:solidFill>
                <a:latin typeface="Calibri"/>
              </a:rPr>
              <a:t>•  Force — 50 N pulling down at 30°</a:t>
            </a:r>
          </a:p>
          <a:p>
            <a:r>
              <a:rPr sz="1800">
                <a:solidFill>
                  <a:srgbClr val="FFFFFF"/>
                </a:solidFill>
                <a:latin typeface="Calibri"/>
              </a:rPr>
              <a:t>•  Displacement — walking 3 blocks east, then 2 north</a:t>
            </a:r>
          </a:p>
          <a:p>
            <a:r>
              <a:rPr sz="1800">
                <a:solidFill>
                  <a:srgbClr val="FFFFFF"/>
                </a:solidFill>
                <a:latin typeface="Calibri"/>
              </a:rPr>
              <a:t> </a:t>
            </a:r>
          </a:p>
          <a:p>
            <a:r>
              <a:rPr sz="1800">
                <a:solidFill>
                  <a:srgbClr val="FFFFFF"/>
                </a:solidFill>
                <a:latin typeface="Calibri"/>
              </a:rPr>
              <a:t>Scalars (speed, mass, temperature) need only size.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Module 13 — Skills Overview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1124712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1247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1234440" y="10515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Writing a vector in component form from initial/terminal points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1837944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83794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234440" y="1764792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Vector addition and scalar multiplication: component form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640080" y="2551176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55117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234440" y="2478024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magnitude and direction of a vector from its graph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640080" y="3264408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40080" y="326440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234440" y="3191256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Finding the direction angle of a vector in ai + bj form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640080" y="3977640"/>
            <a:ext cx="384048" cy="384048"/>
          </a:xfrm>
          <a:prstGeom prst="ellipse">
            <a:avLst/>
          </a:prstGeom>
          <a:solidFill>
            <a:srgbClr val="0891B2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39776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34440" y="3904488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1600">
                <a:solidFill>
                  <a:srgbClr val="1E3A5F"/>
                </a:solidFill>
                <a:latin typeface="Calibri"/>
              </a:rPr>
              <a:t>(Supplementary) Finding the components of a vector given magnitude and angle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Vectors and Scalars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914400"/>
            <a:ext cx="64008" cy="18288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0058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Scalar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85800" y="1417320"/>
            <a:ext cx="3383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Magnitude only (a single number)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speed, temperature, mass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754880" y="914400"/>
            <a:ext cx="393192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754880" y="914400"/>
            <a:ext cx="64008" cy="18288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9" name="Text 7"/>
          <p:cNvSpPr/>
          <p:nvPr/>
        </p:nvSpPr>
        <p:spPr>
          <a:xfrm>
            <a:off x="4983480" y="10058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Vector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4983480" y="1417320"/>
            <a:ext cx="33832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Magnitude AND direction</a:t>
            </a:r>
            <a:endParaRPr lang="en-US" sz="14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Examples: velocity, force, displacement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3017520"/>
            <a:ext cx="822960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0080" y="31089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Notation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40080" y="3520440"/>
            <a:ext cx="76809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sz="1600">
                <a:solidFill>
                  <a:srgbClr val="1E3A5F"/>
                </a:solidFill>
                <a:latin typeface="Calibri"/>
              </a:rPr>
              <a:t>Component form:  v = ⟨a, b⟩  =  a i + b j</a:t>
            </a:r>
            <a:endParaRPr lang="en-US" sz="1500" dirty="0"/>
          </a:p>
          <a:p>
            <a:r>
              <a:rPr sz="1600">
                <a:solidFill>
                  <a:srgbClr val="1E3A5F"/>
                </a:solidFill>
                <a:latin typeface="Calibri"/>
              </a:rPr>
              <a:t>Unit vectors:  i = ⟨1, 0⟩,  j = ⟨0, 1⟩</a:t>
            </a:r>
          </a:p>
          <a:p>
            <a:r>
              <a:rPr sz="1600">
                <a:solidFill>
                  <a:srgbClr val="1E3A5F"/>
                </a:solidFill>
                <a:latin typeface="Calibri"/>
              </a:rPr>
              <a:t>Zero vector:  0 = ⟨0, 0⟩  (no magnitude, no direction)</a:t>
            </a:r>
          </a:p>
          <a:p>
            <a:r>
              <a:rPr sz="1600">
                <a:solidFill>
                  <a:srgbClr val="1E3A5F"/>
                </a:solidFill>
                <a:latin typeface="Calibri"/>
              </a:rPr>
              <a:t>Magnitude:  |v| = √(a² + b²)     Direction angle:  θ  (CCW from +x)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Writing a Vector in Component Form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4572000" cy="73152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960120"/>
            <a:ext cx="4206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Formula: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⟨x₂ − x₁, y₂ − y₁⟩  (terminal minus initial)</a:t>
            </a:r>
            <a:endParaRPr lang="en-US" sz="1400" dirty="0"/>
          </a:p>
        </p:txBody>
      </p:sp>
      <p:sp>
        <p:nvSpPr>
          <p:cNvPr id="6" name="Shape 3"/>
          <p:cNvSpPr/>
          <p:nvPr/>
        </p:nvSpPr>
        <p:spPr>
          <a:xfrm>
            <a:off x="457200" y="1920240"/>
            <a:ext cx="43891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2057400"/>
            <a:ext cx="40233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A(−2, 5) to B(3, −1)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5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⟨3 − (−2), −1 − 5⟩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8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 = ⟨5, −6⟩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Meaning: 5 units right, 6 units down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Component form is position-independent — only the displacement matters.</a:t>
            </a:r>
            <a:endParaRPr lang="en-US" sz="1500" dirty="0"/>
          </a:p>
        </p:txBody>
      </p:sp>
      <p:pic>
        <p:nvPicPr>
          <p:cNvPr id="8" name="Picture 7" descr="s_component_for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731520"/>
            <a:ext cx="3931920" cy="33832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3200" b="1">
                <a:solidFill>
                  <a:srgbClr val="1E3A5F"/>
                </a:solidFill>
                <a:latin typeface="Georgia"/>
              </a:rPr>
              <a:t>Components from |v| and θ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393192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914400"/>
            <a:ext cx="64008" cy="201168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10058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2000" b="1">
                <a:solidFill>
                  <a:srgbClr val="0891B2"/>
                </a:solidFill>
                <a:latin typeface="Calibri"/>
              </a:rPr>
              <a:t>Given |v| and θ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" y="1417320"/>
            <a:ext cx="33832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700">
                <a:solidFill>
                  <a:srgbClr val="1E3A5F"/>
                </a:solidFill>
                <a:latin typeface="Calibri"/>
              </a:rPr>
              <a:t>vₓ = |v| cos θ</a:t>
            </a:r>
            <a:endParaRPr lang="en-US" sz="1400" dirty="0"/>
          </a:p>
          <a:p>
            <a:r>
              <a:rPr sz="1700">
                <a:solidFill>
                  <a:srgbClr val="1E3A5F"/>
                </a:solidFill>
                <a:latin typeface="Calibri"/>
              </a:rPr>
              <a:t>vᵧ = |v| sin θ</a:t>
            </a:r>
          </a:p>
          <a:p>
            <a:r>
              <a:rPr sz="1700">
                <a:solidFill>
                  <a:srgbClr val="1E3A5F"/>
                </a:solidFill>
                <a:latin typeface="Calibri"/>
              </a:rPr>
              <a:t>v = ⟨|v| cos θ, |v| sin θ⟩</a:t>
            </a:r>
          </a:p>
        </p:txBody>
      </p:sp>
      <p:sp>
        <p:nvSpPr>
          <p:cNvPr id="11" name="Shape 9"/>
          <p:cNvSpPr/>
          <p:nvPr/>
        </p:nvSpPr>
        <p:spPr>
          <a:xfrm>
            <a:off x="457200" y="3200400"/>
            <a:ext cx="8229600" cy="1554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40080" y="3291840"/>
            <a:ext cx="7680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pPr indent="0" marL="0">
              <a:buNone/>
            </a:pPr>
            <a:r>
              <a:rPr sz="1800" b="1">
                <a:solidFill>
                  <a:srgbClr val="F97316"/>
                </a:solidFill>
                <a:latin typeface="Calibri"/>
              </a:rPr>
              <a:t>Example:  |v| = 5,  θ = 53.1°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40080" y="3703320"/>
            <a:ext cx="7680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sz="1600">
                <a:solidFill>
                  <a:srgbClr val="1E3A5F"/>
                </a:solidFill>
                <a:latin typeface="Calibri"/>
              </a:rPr>
              <a:t>vₓ = 5 cos 53.1° ≈ 3</a:t>
            </a:r>
            <a:endParaRPr lang="en-US" sz="1500" dirty="0"/>
          </a:p>
          <a:p>
            <a:r>
              <a:rPr sz="1600">
                <a:solidFill>
                  <a:srgbClr val="1E3A5F"/>
                </a:solidFill>
                <a:latin typeface="Calibri"/>
              </a:rPr>
              <a:t>vᵧ = 5 sin 53.1° ≈ 4</a:t>
            </a:r>
          </a:p>
          <a:p>
            <a:r>
              <a:rPr sz="1600">
                <a:solidFill>
                  <a:srgbClr val="1E3A5F"/>
                </a:solidFill>
                <a:latin typeface="Calibri"/>
              </a:rPr>
              <a:t>v = ⟨3, 4⟩</a:t>
            </a:r>
          </a:p>
        </p:txBody>
      </p:sp>
      <p:pic>
        <p:nvPicPr>
          <p:cNvPr id="14" name="Picture 13" descr="s_components_from_mag_thet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000" y="914400"/>
            <a:ext cx="2468880" cy="21255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Vector Addition &amp; Scalar Multiplication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822960"/>
            <a:ext cx="411480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457200" y="822960"/>
            <a:ext cx="64008" cy="50292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5" name="Text 3"/>
          <p:cNvSpPr/>
          <p:nvPr/>
        </p:nvSpPr>
        <p:spPr>
          <a:xfrm>
            <a:off x="685800" y="84124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Addition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920240" y="84124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⟨a, b⟩ + ⟨c, d⟩ = ⟨a+c, b+d⟩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463040"/>
            <a:ext cx="411480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463040"/>
            <a:ext cx="64008" cy="50292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9" name="Text 7"/>
          <p:cNvSpPr/>
          <p:nvPr/>
        </p:nvSpPr>
        <p:spPr>
          <a:xfrm>
            <a:off x="685800" y="148132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Subtraction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920240" y="148132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⟨a, b⟩ − ⟨c, d⟩ = ⟨a−c, b−d⟩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57200" y="2103120"/>
            <a:ext cx="4114800" cy="502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57200" y="2103120"/>
            <a:ext cx="64008" cy="5029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121408"/>
            <a:ext cx="1188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Scalar ×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1920240" y="2121408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k⟨a, b⟩ = ⟨ka, kb⟩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457200" y="2834640"/>
            <a:ext cx="411480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Text 14"/>
          <p:cNvSpPr/>
          <p:nvPr/>
        </p:nvSpPr>
        <p:spPr>
          <a:xfrm>
            <a:off x="640080" y="2926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 = ⟨3, −2⟩  and  v = ⟨−1, 5⟩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40080" y="3291840"/>
            <a:ext cx="3657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 + v = ⟨3+(−1), −2+5⟩ = ⟨2, 3⟩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1E3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3u − 2v: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3⟨3,−2⟩ − 2⟨−1,5⟩ = ⟨9,−6⟩ − ⟨−2,10⟩</a:t>
            </a:r>
            <a:endParaRPr lang="en-US" sz="14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4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= ⟨9−(−2), −6−10⟩ = ⟨11, −16⟩</a:t>
            </a:r>
            <a:endParaRPr lang="en-US" sz="1400" dirty="0"/>
          </a:p>
        </p:txBody>
      </p:sp>
      <p:pic>
        <p:nvPicPr>
          <p:cNvPr id="19" name="Picture 18" descr="s_vector_addi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6320" y="548640"/>
            <a:ext cx="4114800" cy="33832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Magnitude and Direction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4572000" cy="1280160"/>
          </a:xfrm>
          <a:prstGeom prst="rect">
            <a:avLst/>
          </a:prstGeom>
          <a:solidFill>
            <a:srgbClr val="0F2B46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640080" y="1005840"/>
            <a:ext cx="42062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Magnitude:  |v| = √(a² + b²)</a:t>
            </a:r>
            <a:endParaRPr lang="en-US" sz="1600" dirty="0"/>
          </a:p>
          <a:p>
            <a:pPr indent="0" marL="0">
              <a:buNone/>
            </a:pPr>
            <a:endParaRPr lang="en-US" sz="1600" dirty="0"/>
          </a:p>
          <a:p>
            <a:pPr indent="0" marL="0">
              <a:buNone/>
            </a:pPr>
            <a:r>
              <a:rPr lang="en-US" sz="1600" b="1" dirty="0">
                <a:solidFill>
                  <a:srgbClr val="0891B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Direction:    θ = tan⁻¹(b / a)  (adjust for quadrant)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57200" y="2468880"/>
            <a:ext cx="438912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40080" y="25603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Example: v = ⟨−3, 4⟩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0080" y="2971800"/>
            <a:ext cx="4023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5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|v| = √(9 + 16) = √25 = 5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tan⁻¹(4/−3) ≈ −53.1°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4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 II (a &lt; 0, b &gt; 0): add 180°</a:t>
            </a:r>
            <a:endParaRPr lang="en-US" sz="15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600" b="1" dirty="0">
                <a:solidFill>
                  <a:srgbClr val="F9731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θ ≈ −53.1° + 180° = 126.9°</a:t>
            </a:r>
            <a:endParaRPr lang="en-US" sz="1500" dirty="0"/>
          </a:p>
        </p:txBody>
      </p:sp>
      <p:pic>
        <p:nvPicPr>
          <p:cNvPr id="9" name="Picture 8" descr="s_magnitude_direction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731520"/>
            <a:ext cx="3931920" cy="35661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E3A5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Direction Angle — Quadrant Adjustment</a:t>
            </a:r>
            <a:endParaRPr lang="en-US" sz="2600" dirty="0"/>
          </a:p>
        </p:txBody>
      </p:sp>
      <p:sp>
        <p:nvSpPr>
          <p:cNvPr id="4" name="Shape 1"/>
          <p:cNvSpPr/>
          <p:nvPr/>
        </p:nvSpPr>
        <p:spPr>
          <a:xfrm>
            <a:off x="5029200" y="914400"/>
            <a:ext cx="3840480" cy="38404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5" name="Text 2"/>
          <p:cNvSpPr/>
          <p:nvPr/>
        </p:nvSpPr>
        <p:spPr>
          <a:xfrm>
            <a:off x="5212080" y="10058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sz="2000" b="1">
                <a:solidFill>
                  <a:srgbClr val="1E3A5F"/>
                </a:solidFill>
                <a:latin typeface="Georgia"/>
              </a:rPr>
              <a:t>One Rule for θ</a:t>
            </a:r>
            <a:endParaRPr lang="en-US" sz="1700" dirty="0"/>
          </a:p>
        </p:txBody>
      </p:sp>
      <p:pic>
        <p:nvPicPr>
          <p:cNvPr id="18" name="Picture 17" descr="s_quadrant_arrow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" y="640080"/>
            <a:ext cx="4572000" cy="420624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212080" y="1463040"/>
            <a:ext cx="3657600" cy="2925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600" b="0">
                <a:solidFill>
                  <a:srgbClr val="1E3A5F"/>
                </a:solidFill>
                <a:latin typeface="Calibri"/>
              </a:rPr>
              <a:t>Compute α = tan⁻¹(b/a), then:</a:t>
            </a:r>
          </a:p>
          <a:p>
            <a:r>
              <a:rPr sz="1000" b="0">
                <a:solidFill>
                  <a:srgbClr val="1E3A5F"/>
                </a:solidFill>
                <a:latin typeface="Calibri"/>
              </a:rPr>
              <a:t> </a:t>
            </a:r>
          </a:p>
          <a:p>
            <a:r>
              <a:rPr sz="1600" b="1">
                <a:solidFill>
                  <a:srgbClr val="7C3AED"/>
                </a:solidFill>
                <a:latin typeface="Calibri"/>
              </a:rPr>
              <a:t>if a &lt; 0  →  θ = α + 180°</a:t>
            </a:r>
          </a:p>
          <a:p>
            <a:r>
              <a:rPr sz="1300" b="0">
                <a:solidFill>
                  <a:srgbClr val="64748B"/>
                </a:solidFill>
                <a:latin typeface="Calibri"/>
              </a:rPr>
              <a:t>     (Q II or Q III)</a:t>
            </a:r>
          </a:p>
          <a:p>
            <a:r>
              <a:rPr sz="1000" b="0">
                <a:solidFill>
                  <a:srgbClr val="1E3A5F"/>
                </a:solidFill>
                <a:latin typeface="Calibri"/>
              </a:rPr>
              <a:t> </a:t>
            </a:r>
          </a:p>
          <a:p>
            <a:r>
              <a:rPr sz="1600" b="1">
                <a:solidFill>
                  <a:srgbClr val="7C3AED"/>
                </a:solidFill>
                <a:latin typeface="Calibri"/>
              </a:rPr>
              <a:t>else if b &lt; 0  →  θ = α + 360°</a:t>
            </a:r>
          </a:p>
          <a:p>
            <a:r>
              <a:rPr sz="1300" b="0">
                <a:solidFill>
                  <a:srgbClr val="64748B"/>
                </a:solidFill>
                <a:latin typeface="Calibri"/>
              </a:rPr>
              <a:t>     (Q IV)</a:t>
            </a:r>
          </a:p>
          <a:p>
            <a:r>
              <a:rPr sz="1000" b="0">
                <a:solidFill>
                  <a:srgbClr val="1E3A5F"/>
                </a:solidFill>
                <a:latin typeface="Calibri"/>
              </a:rPr>
              <a:t> </a:t>
            </a:r>
          </a:p>
          <a:p>
            <a:r>
              <a:rPr sz="1600" b="1">
                <a:solidFill>
                  <a:srgbClr val="7C3AED"/>
                </a:solidFill>
                <a:latin typeface="Calibri"/>
              </a:rPr>
              <a:t>otherwise  →  θ = α</a:t>
            </a:r>
          </a:p>
          <a:p>
            <a:r>
              <a:rPr sz="1300" b="0">
                <a:solidFill>
                  <a:srgbClr val="64748B"/>
                </a:solidFill>
                <a:latin typeface="Calibri"/>
              </a:rPr>
              <a:t>     (Q I)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13 — Section 8.4</dc:title>
  <dc:subject>PptxGenJS Presentation</dc:subject>
  <dc:creator>Math 130</dc:creator>
  <cp:lastModifiedBy>Math 130</cp:lastModifiedBy>
  <cp:revision>1</cp:revision>
  <dcterms:created xsi:type="dcterms:W3CDTF">2026-03-12T22:38:04Z</dcterms:created>
  <dcterms:modified xsi:type="dcterms:W3CDTF">2026-03-12T22:38:04Z</dcterms:modified>
</cp:coreProperties>
</file>