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73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4" r:id="rId16"/>
    <p:sldId id="269" r:id="rId17"/>
    <p:sldId id="270" r:id="rId18"/>
    <p:sldId id="271" r:id="rId19"/>
    <p:sldId id="272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5" d="100"/>
          <a:sy n="105" d="100"/>
        </p:scale>
        <p:origin x="7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olk, Andrew Harrison (General Math and Science)" userId="d2898ccd-3028-4ee4-8f2f-5598df4c43dc" providerId="ADAL" clId="{D0EF2AF6-1D9C-4815-94DD-A346A16C3C87}"/>
    <pc:docChg chg="undo custSel modSld">
      <pc:chgData name="Volk, Andrew Harrison (General Math and Science)" userId="d2898ccd-3028-4ee4-8f2f-5598df4c43dc" providerId="ADAL" clId="{D0EF2AF6-1D9C-4815-94DD-A346A16C3C87}" dt="2026-04-20T19:10:18.570" v="27" actId="1076"/>
      <pc:docMkLst>
        <pc:docMk/>
      </pc:docMkLst>
      <pc:sldChg chg="modSp mod">
        <pc:chgData name="Volk, Andrew Harrison (General Math and Science)" userId="d2898ccd-3028-4ee4-8f2f-5598df4c43dc" providerId="ADAL" clId="{D0EF2AF6-1D9C-4815-94DD-A346A16C3C87}" dt="2026-04-15T19:09:51.547" v="1" actId="1076"/>
        <pc:sldMkLst>
          <pc:docMk/>
          <pc:sldMk cId="0" sldId="258"/>
        </pc:sldMkLst>
        <pc:spChg chg="mod">
          <ac:chgData name="Volk, Andrew Harrison (General Math and Science)" userId="d2898ccd-3028-4ee4-8f2f-5598df4c43dc" providerId="ADAL" clId="{D0EF2AF6-1D9C-4815-94DD-A346A16C3C87}" dt="2026-04-15T19:09:51.547" v="1" actId="1076"/>
          <ac:spMkLst>
            <pc:docMk/>
            <pc:sldMk cId="0" sldId="258"/>
            <ac:spMk id="24" creationId="{00000000-0000-0000-0000-000000000000}"/>
          </ac:spMkLst>
        </pc:spChg>
      </pc:sldChg>
      <pc:sldChg chg="modSp mod modAnim">
        <pc:chgData name="Volk, Andrew Harrison (General Math and Science)" userId="d2898ccd-3028-4ee4-8f2f-5598df4c43dc" providerId="ADAL" clId="{D0EF2AF6-1D9C-4815-94DD-A346A16C3C87}" dt="2026-04-15T19:10:53.752" v="8" actId="1076"/>
        <pc:sldMkLst>
          <pc:docMk/>
          <pc:sldMk cId="0" sldId="260"/>
        </pc:sldMkLst>
        <pc:spChg chg="mod">
          <ac:chgData name="Volk, Andrew Harrison (General Math and Science)" userId="d2898ccd-3028-4ee4-8f2f-5598df4c43dc" providerId="ADAL" clId="{D0EF2AF6-1D9C-4815-94DD-A346A16C3C87}" dt="2026-04-15T19:10:24.149" v="4" actId="14100"/>
          <ac:spMkLst>
            <pc:docMk/>
            <pc:sldMk cId="0" sldId="260"/>
            <ac:spMk id="5" creationId="{00000000-0000-0000-0000-000000000000}"/>
          </ac:spMkLst>
        </pc:spChg>
        <pc:spChg chg="mod">
          <ac:chgData name="Volk, Andrew Harrison (General Math and Science)" userId="d2898ccd-3028-4ee4-8f2f-5598df4c43dc" providerId="ADAL" clId="{D0EF2AF6-1D9C-4815-94DD-A346A16C3C87}" dt="2026-04-15T19:10:53.752" v="8" actId="1076"/>
          <ac:spMkLst>
            <pc:docMk/>
            <pc:sldMk cId="0" sldId="260"/>
            <ac:spMk id="6" creationId="{00000000-0000-0000-0000-000000000000}"/>
          </ac:spMkLst>
        </pc:spChg>
      </pc:sldChg>
      <pc:sldChg chg="modSp mod">
        <pc:chgData name="Volk, Andrew Harrison (General Math and Science)" userId="d2898ccd-3028-4ee4-8f2f-5598df4c43dc" providerId="ADAL" clId="{D0EF2AF6-1D9C-4815-94DD-A346A16C3C87}" dt="2026-04-20T19:09:42.522" v="18" actId="1076"/>
        <pc:sldMkLst>
          <pc:docMk/>
          <pc:sldMk cId="0" sldId="261"/>
        </pc:sldMkLst>
        <pc:spChg chg="mod">
          <ac:chgData name="Volk, Andrew Harrison (General Math and Science)" userId="d2898ccd-3028-4ee4-8f2f-5598df4c43dc" providerId="ADAL" clId="{D0EF2AF6-1D9C-4815-94DD-A346A16C3C87}" dt="2026-04-20T19:09:42.522" v="18" actId="1076"/>
          <ac:spMkLst>
            <pc:docMk/>
            <pc:sldMk cId="0" sldId="261"/>
            <ac:spMk id="8" creationId="{00000000-0000-0000-0000-000000000000}"/>
          </ac:spMkLst>
        </pc:spChg>
        <pc:picChg chg="mod">
          <ac:chgData name="Volk, Andrew Harrison (General Math and Science)" userId="d2898ccd-3028-4ee4-8f2f-5598df4c43dc" providerId="ADAL" clId="{D0EF2AF6-1D9C-4815-94DD-A346A16C3C87}" dt="2026-04-20T19:09:38.869" v="17" actId="1076"/>
          <ac:picMkLst>
            <pc:docMk/>
            <pc:sldMk cId="0" sldId="261"/>
            <ac:picMk id="5" creationId="{00000000-0000-0000-0000-000000000000}"/>
          </ac:picMkLst>
        </pc:picChg>
      </pc:sldChg>
      <pc:sldChg chg="modSp mod">
        <pc:chgData name="Volk, Andrew Harrison (General Math and Science)" userId="d2898ccd-3028-4ee4-8f2f-5598df4c43dc" providerId="ADAL" clId="{D0EF2AF6-1D9C-4815-94DD-A346A16C3C87}" dt="2026-04-20T19:09:48.671" v="19" actId="1076"/>
        <pc:sldMkLst>
          <pc:docMk/>
          <pc:sldMk cId="0" sldId="262"/>
        </pc:sldMkLst>
        <pc:picChg chg="mod">
          <ac:chgData name="Volk, Andrew Harrison (General Math and Science)" userId="d2898ccd-3028-4ee4-8f2f-5598df4c43dc" providerId="ADAL" clId="{D0EF2AF6-1D9C-4815-94DD-A346A16C3C87}" dt="2026-04-20T19:09:48.671" v="19" actId="1076"/>
          <ac:picMkLst>
            <pc:docMk/>
            <pc:sldMk cId="0" sldId="262"/>
            <ac:picMk id="3" creationId="{00000000-0000-0000-0000-000000000000}"/>
          </ac:picMkLst>
        </pc:picChg>
      </pc:sldChg>
      <pc:sldChg chg="modSp mod">
        <pc:chgData name="Volk, Andrew Harrison (General Math and Science)" userId="d2898ccd-3028-4ee4-8f2f-5598df4c43dc" providerId="ADAL" clId="{D0EF2AF6-1D9C-4815-94DD-A346A16C3C87}" dt="2026-04-20T19:10:08.092" v="24" actId="1076"/>
        <pc:sldMkLst>
          <pc:docMk/>
          <pc:sldMk cId="0" sldId="264"/>
        </pc:sldMkLst>
        <pc:picChg chg="mod">
          <ac:chgData name="Volk, Andrew Harrison (General Math and Science)" userId="d2898ccd-3028-4ee4-8f2f-5598df4c43dc" providerId="ADAL" clId="{D0EF2AF6-1D9C-4815-94DD-A346A16C3C87}" dt="2026-04-20T19:10:08.092" v="24" actId="1076"/>
          <ac:picMkLst>
            <pc:docMk/>
            <pc:sldMk cId="0" sldId="264"/>
            <ac:picMk id="3" creationId="{00000000-0000-0000-0000-000000000000}"/>
          </ac:picMkLst>
        </pc:picChg>
      </pc:sldChg>
      <pc:sldChg chg="modSp mod">
        <pc:chgData name="Volk, Andrew Harrison (General Math and Science)" userId="d2898ccd-3028-4ee4-8f2f-5598df4c43dc" providerId="ADAL" clId="{D0EF2AF6-1D9C-4815-94DD-A346A16C3C87}" dt="2026-04-15T19:11:39.954" v="9" actId="14100"/>
        <pc:sldMkLst>
          <pc:docMk/>
          <pc:sldMk cId="0" sldId="265"/>
        </pc:sldMkLst>
        <pc:picChg chg="mod">
          <ac:chgData name="Volk, Andrew Harrison (General Math and Science)" userId="d2898ccd-3028-4ee4-8f2f-5598df4c43dc" providerId="ADAL" clId="{D0EF2AF6-1D9C-4815-94DD-A346A16C3C87}" dt="2026-04-15T19:11:39.954" v="9" actId="14100"/>
          <ac:picMkLst>
            <pc:docMk/>
            <pc:sldMk cId="0" sldId="265"/>
            <ac:picMk id="5" creationId="{00000000-0000-0000-0000-000000000000}"/>
          </ac:picMkLst>
        </pc:picChg>
      </pc:sldChg>
      <pc:sldChg chg="modSp mod">
        <pc:chgData name="Volk, Andrew Harrison (General Math and Science)" userId="d2898ccd-3028-4ee4-8f2f-5598df4c43dc" providerId="ADAL" clId="{D0EF2AF6-1D9C-4815-94DD-A346A16C3C87}" dt="2026-04-20T19:10:18.570" v="27" actId="1076"/>
        <pc:sldMkLst>
          <pc:docMk/>
          <pc:sldMk cId="0" sldId="266"/>
        </pc:sldMkLst>
        <pc:picChg chg="mod">
          <ac:chgData name="Volk, Andrew Harrison (General Math and Science)" userId="d2898ccd-3028-4ee4-8f2f-5598df4c43dc" providerId="ADAL" clId="{D0EF2AF6-1D9C-4815-94DD-A346A16C3C87}" dt="2026-04-20T19:10:18.570" v="27" actId="1076"/>
          <ac:picMkLst>
            <pc:docMk/>
            <pc:sldMk cId="0" sldId="266"/>
            <ac:picMk id="5" creationId="{00000000-0000-0000-0000-000000000000}"/>
          </ac:picMkLst>
        </pc:picChg>
      </pc:sldChg>
      <pc:sldChg chg="modSp mod">
        <pc:chgData name="Volk, Andrew Harrison (General Math and Science)" userId="d2898ccd-3028-4ee4-8f2f-5598df4c43dc" providerId="ADAL" clId="{D0EF2AF6-1D9C-4815-94DD-A346A16C3C87}" dt="2026-04-20T19:09:30.126" v="16" actId="1076"/>
        <pc:sldMkLst>
          <pc:docMk/>
          <pc:sldMk cId="0" sldId="273"/>
        </pc:sldMkLst>
        <pc:picChg chg="mod">
          <ac:chgData name="Volk, Andrew Harrison (General Math and Science)" userId="d2898ccd-3028-4ee4-8f2f-5598df4c43dc" providerId="ADAL" clId="{D0EF2AF6-1D9C-4815-94DD-A346A16C3C87}" dt="2026-04-20T19:09:30.126" v="16" actId="1076"/>
          <ac:picMkLst>
            <pc:docMk/>
            <pc:sldMk cId="0" sldId="273"/>
            <ac:picMk id="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1954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1097280"/>
            <a:ext cx="4114800" cy="4114800"/>
          </a:xfrm>
          <a:prstGeom prst="ellipse">
            <a:avLst/>
          </a:prstGeom>
          <a:solidFill>
            <a:srgbClr val="1E3A5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772400" y="2286000"/>
            <a:ext cx="3200400" cy="3200400"/>
          </a:xfrm>
          <a:prstGeom prst="ellipse">
            <a:avLst/>
          </a:prstGeom>
          <a:solidFill>
            <a:srgbClr val="0891B2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5943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12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731520" y="219456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7.1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of Right Triangle Trigonometry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384048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 130: Advanced Technical Mathematics  |  Unit 3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Trig Functions and d = rt</a:t>
            </a:r>
            <a:endParaRPr lang="en-US" sz="28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5917" y="983125"/>
            <a:ext cx="3708083" cy="2825206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457200" y="914400"/>
            <a:ext cx="4389120" cy="914400"/>
          </a:xfrm>
          <a:prstGeom prst="rect">
            <a:avLst/>
          </a:prstGeom>
          <a:solidFill>
            <a:srgbClr val="0F2B4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0080" y="96012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 = rt 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with trig lets us resolve motion into horizontal and vertical components.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457200" y="2103120"/>
            <a:ext cx="4389120" cy="64008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57200" y="2103120"/>
            <a:ext cx="64008" cy="640080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85800" y="212140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Horizontal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85800" y="239572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dₓ = v cos θ × t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457200" y="2880360"/>
            <a:ext cx="4389120" cy="64008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57200" y="2880360"/>
            <a:ext cx="64008" cy="640080"/>
          </a:xfrm>
          <a:prstGeom prst="rect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85800" y="2898648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Vertical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685800" y="317296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dᵧ = v sin θ × t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— Trig and d = rt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4572000" cy="502920"/>
          </a:xfrm>
          <a:prstGeom prst="rect">
            <a:avLst/>
          </a:prstGeom>
          <a:solidFill>
            <a:srgbClr val="0F2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4206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plane flies at 250 mph, 30° north of east, for 2 hours. How far N and E?</a:t>
            </a:r>
            <a:endParaRPr lang="en-US" sz="1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640080"/>
            <a:ext cx="3840480" cy="329184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7200" y="1600200"/>
            <a:ext cx="4389120" cy="30175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40080" y="1737360"/>
            <a:ext cx="402336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Total distance: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rt = 250 × 2 = 500 miles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East (horizontal):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dₓ = 500 cos 30° = 500 × 0.866 ≈ 433 mi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North (vertical):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dᵧ = 500 sin 30° = 500 × 0.5 = 250 mi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200" i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Check: √(433² + 250²) = √250,000 = 500 ✓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Solving a Right Triangle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4572000" cy="731520"/>
          </a:xfrm>
          <a:prstGeom prst="rect">
            <a:avLst/>
          </a:prstGeom>
          <a:solidFill>
            <a:srgbClr val="0F2B46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960120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"Solve" a triangle:  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all 3 sides and all 3 angles. You need at least one side plus one other known part.</a:t>
            </a:r>
            <a:endParaRPr lang="en-US" sz="1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996" y="217061"/>
            <a:ext cx="4710004" cy="3966319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1929384"/>
            <a:ext cx="365760" cy="365760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548640" y="192938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097280" y="18745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 angle: A + B = 90° → B = 90° − A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548640" y="2569464"/>
            <a:ext cx="365760" cy="365760"/>
          </a:xfrm>
          <a:prstGeom prst="ellipse">
            <a:avLst/>
          </a:prstGeom>
          <a:solidFill>
            <a:srgbClr val="F973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54864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097280" y="251460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trig ratios to find unknown sides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548640" y="3209544"/>
            <a:ext cx="365760" cy="36576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548640" y="320954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97280" y="31546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with a² + b² = c²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— Solving a Right Triangle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Given: A = 35°, c = 24 (hypotenuse), C = 90°. Find B, a, and b.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1600200"/>
            <a:ext cx="822960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1737360"/>
            <a:ext cx="768096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 B: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 = 90° − 35° = 55°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 a (opposite A):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= c sin A = 24 × sin 35° = 24 × 0.5736 ≈ 13.77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 b (adjacent to A):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c cos A = 24 × cos 35° = 24 × 0.8192 ≈ 19.66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300" i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Check: 13.77² + 19.66² = 189.6 + 386.5 = 576.1 ≈ 24² = 576 ✓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457200" y="4572000"/>
            <a:ext cx="8229600" cy="411480"/>
          </a:xfrm>
          <a:prstGeom prst="rect">
            <a:avLst/>
          </a:prstGeom>
          <a:solidFill>
            <a:srgbClr val="E0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40080" y="457200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Solution:  A = 35°,  B = 55°,  C = 90°,  a ≈ 13.77,  b ≈ 19.66,  c = 24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Word Problem — Two Right Triangles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731520"/>
            <a:ext cx="8229600" cy="548640"/>
          </a:xfrm>
          <a:prstGeom prst="rect">
            <a:avLst/>
          </a:prstGeom>
          <a:solidFill>
            <a:srgbClr val="0F2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73152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Elevation to a building top is 31° from one point, 53° from 50 ft closer. Find the height.</a:t>
            </a:r>
            <a:endParaRPr lang="en-US" sz="1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0" y="1188720"/>
            <a:ext cx="4206240" cy="31089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274320" y="1417320"/>
            <a:ext cx="4297680" cy="32918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57200" y="1554480"/>
            <a:ext cx="39319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100"/>
              </a:spcAft>
              <a:buNone/>
            </a:pPr>
            <a:r>
              <a:rPr sz="1650" b="1">
                <a:solidFill>
                  <a:srgbClr val="0891B2"/>
                </a:solidFill>
                <a:latin typeface="Calibri"/>
              </a:rPr>
              <a:t>Set up two equations:</a:t>
            </a:r>
            <a:endParaRPr lang="en-US" sz="1300" dirty="0"/>
          </a:p>
          <a:p>
            <a:r>
              <a:rPr sz="1650" b="0">
                <a:solidFill>
                  <a:srgbClr val="0891B2"/>
                </a:solidFill>
                <a:latin typeface="Calibri"/>
              </a:rPr>
              <a:t>Closer: tan 53° = h / d</a:t>
            </a:r>
          </a:p>
          <a:p>
            <a:r>
              <a:rPr sz="1650" b="0">
                <a:solidFill>
                  <a:srgbClr val="F97316"/>
                </a:solidFill>
                <a:latin typeface="Calibri"/>
              </a:rPr>
              <a:t>Farther: tan 31° = h / (d + 50)</a:t>
            </a:r>
          </a:p>
          <a:p>
            <a:endParaRPr sz="1650" b="0">
              <a:solidFill>
                <a:srgbClr val="F97316"/>
              </a:solidFill>
              <a:latin typeface="Calibri"/>
            </a:endParaRPr>
          </a:p>
          <a:p>
            <a:r>
              <a:rPr sz="1650" b="1">
                <a:solidFill>
                  <a:srgbClr val="7C3AED"/>
                </a:solidFill>
                <a:latin typeface="Calibri"/>
              </a:rPr>
              <a:t>Solve: h = d tan 53° = (d+50) tan 31°</a:t>
            </a:r>
          </a:p>
          <a:p>
            <a:r>
              <a:rPr sz="1500">
                <a:latin typeface="Calibri"/>
              </a:rPr>
              <a:t>d(1.327) = d(0.601) + 50(0.601)</a:t>
            </a:r>
          </a:p>
          <a:p>
            <a:r>
              <a:rPr sz="1400" b="0">
                <a:solidFill>
                  <a:srgbClr val="64748B"/>
                </a:solidFill>
                <a:latin typeface="Calibri"/>
              </a:rPr>
              <a:t>d(1.327 − 0.601) = 50 × 0.601</a:t>
            </a:r>
          </a:p>
          <a:p>
            <a:r>
              <a:rPr sz="1500">
                <a:latin typeface="Calibri"/>
              </a:rPr>
              <a:t>d(0.726) = 30.04</a:t>
            </a:r>
          </a:p>
          <a:p>
            <a:r>
              <a:rPr sz="1500">
                <a:latin typeface="Calibri"/>
              </a:rPr>
              <a:t>d ≈ 41.4 ft</a:t>
            </a:r>
          </a:p>
          <a:p>
            <a:endParaRPr sz="1500">
              <a:latin typeface="Calibri"/>
            </a:endParaRPr>
          </a:p>
          <a:p>
            <a:r>
              <a:rPr sz="1500" b="0">
                <a:solidFill>
                  <a:srgbClr val="0891B2"/>
                </a:solidFill>
                <a:latin typeface="Calibri"/>
              </a:rPr>
              <a:t>h = 41.4 × tan 53° ≈ 41.4 × 1.327</a:t>
            </a:r>
          </a:p>
          <a:p>
            <a:r>
              <a:rPr sz="1650" b="1">
                <a:solidFill>
                  <a:srgbClr val="F97316"/>
                </a:solidFill>
                <a:latin typeface="Calibri"/>
              </a:rPr>
              <a:t>h ≈ 54.9 ft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3600" b="1">
                <a:solidFill>
                  <a:srgbClr val="1E3A5F"/>
                </a:solidFill>
                <a:latin typeface="Georgia"/>
              </a:rPr>
              <a:t>You Try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731520"/>
            <a:ext cx="8229600" cy="548640"/>
          </a:xfrm>
          <a:prstGeom prst="rect">
            <a:avLst/>
          </a:prstGeom>
          <a:solidFill>
            <a:srgbClr val="0F2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731520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600" b="0">
                <a:solidFill>
                  <a:srgbClr val="FFFFFF"/>
                </a:solidFill>
                <a:latin typeface="Calibri"/>
              </a:rPr>
              <a:t>A surveyor stands 80 ft from a building. The angle of elevation to the roof is 42°. Find the building height.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274320" y="1417320"/>
            <a:ext cx="4297680" cy="32918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457200" y="1554480"/>
            <a:ext cx="39319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100"/>
              </a:spcAft>
              <a:buNone/>
            </a:pPr>
            <a:r>
              <a:rPr sz="1700" b="1">
                <a:solidFill>
                  <a:srgbClr val="0891B2"/>
                </a:solidFill>
                <a:latin typeface="Calibri"/>
              </a:rPr>
              <a:t>Set up:</a:t>
            </a:r>
            <a:endParaRPr lang="en-US" sz="1300" dirty="0"/>
          </a:p>
          <a:p>
            <a:r>
              <a:rPr sz="1700">
                <a:latin typeface="Calibri"/>
              </a:rPr>
              <a:t>tan 42° = h / 80</a:t>
            </a:r>
          </a:p>
          <a:p>
            <a:endParaRPr sz="1700">
              <a:latin typeface="Calibri"/>
            </a:endParaRPr>
          </a:p>
          <a:p>
            <a:r>
              <a:rPr sz="1700" b="1">
                <a:solidFill>
                  <a:srgbClr val="7C3AED"/>
                </a:solidFill>
                <a:latin typeface="Calibri"/>
              </a:rPr>
              <a:t>Solve:</a:t>
            </a:r>
          </a:p>
          <a:p>
            <a:r>
              <a:rPr sz="1700">
                <a:latin typeface="Calibri"/>
              </a:rPr>
              <a:t>h = 80 × tan 42°</a:t>
            </a:r>
          </a:p>
          <a:p>
            <a:r>
              <a:rPr sz="1700">
                <a:latin typeface="Calibri"/>
              </a:rPr>
              <a:t>h = 80 × 0.9004</a:t>
            </a:r>
          </a:p>
          <a:p>
            <a:r>
              <a:rPr sz="1800" b="1">
                <a:solidFill>
                  <a:srgbClr val="F97316"/>
                </a:solidFill>
                <a:latin typeface="Calibri"/>
              </a:rPr>
              <a:t>h ≈ 72.0 ft</a:t>
            </a:r>
          </a:p>
          <a:p>
            <a:endParaRPr sz="1800" b="1">
              <a:solidFill>
                <a:srgbClr val="F97316"/>
              </a:solidFill>
              <a:latin typeface="Calibri"/>
            </a:endParaRPr>
          </a:p>
          <a:p>
            <a:r>
              <a:rPr sz="1700" b="1">
                <a:solidFill>
                  <a:srgbClr val="059669"/>
                </a:solidFill>
                <a:latin typeface="Calibri"/>
              </a:rPr>
              <a:t>Check:</a:t>
            </a:r>
          </a:p>
          <a:p>
            <a:r>
              <a:rPr sz="1400" b="0">
                <a:latin typeface="Calibri"/>
              </a:rPr>
              <a:t>72.0 ft &lt; 80 ft  ✓  (height &lt; base distance for 42° &lt; 45°)</a:t>
            </a:r>
          </a:p>
        </p:txBody>
      </p:sp>
      <p:pic>
        <p:nvPicPr>
          <p:cNvPr id="8" name="Picture 7" descr="s_you_t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0" y="1188720"/>
            <a:ext cx="4206240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Prep — Solving Triangles (Exact Values)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457200"/>
          </a:xfrm>
          <a:prstGeom prst="rect">
            <a:avLst/>
          </a:prstGeom>
          <a:solidFill>
            <a:srgbClr val="F97316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3, Problem 5:  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special triangles to find exact side lengths (not decimal approximations).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417320"/>
            <a:ext cx="411480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365760" y="1417320"/>
            <a:ext cx="64008" cy="3200400"/>
          </a:xfrm>
          <a:prstGeom prst="rect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94360" y="15087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30-60-90 with adj = 5, θ = 60°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94360" y="1965960"/>
            <a:ext cx="36576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60° = opp / 5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opp = 5 tan 60° = 5√3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 60° = 5 / hyp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hyp = 5 / cos 60° = 5 / (1/2) = 10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Key: Use exact trig values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60° = √3,  cos 60° = 1/2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663440" y="1417320"/>
            <a:ext cx="411480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663440" y="1417320"/>
            <a:ext cx="64008" cy="3200400"/>
          </a:xfrm>
          <a:prstGeom prst="rect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92040" y="15087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45-45-90 with hyp = 14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892040" y="1965960"/>
            <a:ext cx="36576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45° = opp / 14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opp = 14 sin 45° = 14 × √2/2 = 7√2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legs equal in 45-45-90: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adj = opp = 7√2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Key: Use exact trig values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45° = cos 45° = √2/2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Prep — Solve a Right Triangle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02920"/>
          </a:xfrm>
          <a:prstGeom prst="rect">
            <a:avLst/>
          </a:prstGeom>
          <a:solidFill>
            <a:srgbClr val="F97316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3, Problem 6:  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 two sides, find all angles and the third side. Example: a = 11, c = 35.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914400" y="1508760"/>
            <a:ext cx="731520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1097280" y="164592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 Find angle A</a:t>
            </a:r>
            <a:endParaRPr lang="en-US" sz="15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A = a/c = 11/35 ≈ 0.3143</a:t>
            </a:r>
            <a:endParaRPr lang="en-US" sz="15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= sin⁻¹(0.3143) ≈ 18.3°</a:t>
            </a:r>
            <a:endParaRPr lang="en-US" sz="1500" dirty="0"/>
          </a:p>
          <a:p>
            <a:pPr marL="0" indent="0">
              <a:spcAft>
                <a:spcPts val="200"/>
              </a:spcAft>
              <a:buNone/>
            </a:pPr>
            <a:endParaRPr lang="en-US" sz="15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2: Find angle B</a:t>
            </a:r>
            <a:endParaRPr lang="en-US" sz="15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 = 90° − 18.3° = 71.7°</a:t>
            </a:r>
            <a:endParaRPr lang="en-US" sz="1500" dirty="0"/>
          </a:p>
          <a:p>
            <a:pPr marL="0" indent="0">
              <a:spcAft>
                <a:spcPts val="200"/>
              </a:spcAft>
              <a:buNone/>
            </a:pPr>
            <a:endParaRPr lang="en-US" sz="15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3: Find side b</a:t>
            </a:r>
            <a:endParaRPr lang="en-US" sz="15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 = √(c² − a²) = √(1225 − 121) = √1104 ≈ 33.2</a:t>
            </a:r>
            <a:endParaRPr lang="en-US" sz="1500" dirty="0"/>
          </a:p>
          <a:p>
            <a:pPr marL="0" indent="0">
              <a:spcAft>
                <a:spcPts val="200"/>
              </a:spcAft>
              <a:buNone/>
            </a:pPr>
            <a:endParaRPr lang="en-US" sz="15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Solution: A ≈ 18.3°,  B ≈ 71.7°,  C = 90°,  a = 11,  b ≈ 33.2,  c = 35</a:t>
            </a:r>
            <a:endParaRPr lang="en-US" sz="15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Prep — Elevation &amp; Depression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02920"/>
          </a:xfrm>
          <a:prstGeom prst="rect">
            <a:avLst/>
          </a:prstGeom>
          <a:solidFill>
            <a:srgbClr val="F97316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77724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3, Problem 8:  </a:t>
            </a: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two points, angles of elevation to a tower give two right triangles with a shared height.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457200" y="1508760"/>
            <a:ext cx="822960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1645920"/>
            <a:ext cx="76809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General approach for two-triangle elevation problems: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Let h = unknown height, d = closer distance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Closer:   tan(large angle) = h / d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Farther:  tan(small angle) = h / (d + gap)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Both equal h, so set right sides equal: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    d × tan(large) = (d + gap) × tan(small)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Solve for d, then h = d × tan(large angle)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300" i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pattern appears on the test — practice setting up the two equations!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2743200"/>
            <a:ext cx="3657600" cy="3657600"/>
          </a:xfrm>
          <a:prstGeom prst="ellipse">
            <a:avLst/>
          </a:prstGeom>
          <a:solidFill>
            <a:srgbClr val="1E3A5F">
              <a:alpha val="5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7315200" y="-1371600"/>
            <a:ext cx="3200400" cy="3200400"/>
          </a:xfrm>
          <a:prstGeom prst="ellipse">
            <a:avLst/>
          </a:prstGeom>
          <a:solidFill>
            <a:srgbClr val="0891B2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36576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12 Summary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731520" y="10058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ALEKS Topics  |  Section 7.1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1520" y="1554480"/>
            <a:ext cx="7680960" cy="77724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914400" y="157276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Core Skills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914400" y="1901952"/>
            <a:ext cx="7132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sides (SOH CAH TOA), find angles (inverse trig), solve complete right triangles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31520" y="2468880"/>
            <a:ext cx="7680960" cy="77724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914400" y="248716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14400" y="2816352"/>
            <a:ext cx="7132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Elevation/depression word problems, d = rt with trig components, two-triangle problems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31520" y="3383280"/>
            <a:ext cx="7680960" cy="77724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914400" y="3401568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for Test 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914400" y="3730752"/>
            <a:ext cx="7132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5 (exact values with special triangles), Problem 6 (solve right triangle from two sides), Problem 8 (two-triangle elevation)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31520" y="4407408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i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Module 13 — Section 8.4 (Vectors in Component Form)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2B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F973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31520" y="118872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7.1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2286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and Models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ALEKS Skills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7.1 — Skills Overview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097280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10972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234440" y="1051560"/>
            <a:ext cx="7315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 trig ratio to find a side length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1627632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16276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234440" y="1581912"/>
            <a:ext cx="7315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problem with one right triangle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" y="2157984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40080" y="215798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234440" y="2112264"/>
            <a:ext cx="7315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 functions and d = rt in real-world problems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2688336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40080" y="26883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234440" y="2642616"/>
            <a:ext cx="7315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a trig ratio to find an angle measure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40080" y="3218688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40080" y="321868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234440" y="3172968"/>
            <a:ext cx="7315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Angles of elevation or depression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640080" y="3749040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640080" y="37490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234440" y="3703320"/>
            <a:ext cx="7315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Solving a right triangle completely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" y="4279392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40080" y="42793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234440" y="4233672"/>
            <a:ext cx="73152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Word problem with two right triangles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457200" y="4653715"/>
            <a:ext cx="8229600" cy="411480"/>
          </a:xfrm>
          <a:prstGeom prst="rect">
            <a:avLst/>
          </a:prstGeom>
          <a:solidFill>
            <a:srgbClr val="E0F7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640080" y="4572000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Skills 1 &amp; 2 also appeared in Module 10 (Section 5.2) — counted once toward your ALEKS total.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Problem-Solving Strategy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731520" y="1078992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31520" y="10789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1371600" y="10058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carefully — identify what is given and what is asked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" y="1719072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31520" y="171907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71600" y="164592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Draw a diagram — label all known sides and angles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731520" y="2359152"/>
            <a:ext cx="384048" cy="384048"/>
          </a:xfrm>
          <a:prstGeom prst="ellipse">
            <a:avLst/>
          </a:prstGeom>
          <a:solidFill>
            <a:srgbClr val="F973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31520" y="23591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371600" y="228600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the right triangle(s) in the problem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31520" y="2999232"/>
            <a:ext cx="384048" cy="384048"/>
          </a:xfrm>
          <a:prstGeom prst="ellipse">
            <a:avLst/>
          </a:prstGeom>
          <a:solidFill>
            <a:srgbClr val="F9731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31520" y="29992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71600" y="292608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the trig ratio: SOH CAH TOA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731520" y="3639312"/>
            <a:ext cx="384048" cy="384048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731520" y="36393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371600" y="356616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up the equation and solve for the unknown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731520" y="4279392"/>
            <a:ext cx="384048" cy="384048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31520" y="427939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371600" y="42062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— does the answer make sense? Include units.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Finding a Side Length with Trig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Hypotenuse = 20 m, angle = 42°. Find the opposite side.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457200" y="1417321"/>
            <a:ext cx="8229600" cy="3031308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40080" y="1737360"/>
            <a:ext cx="76809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1: Identify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Know: hypotenuse = 20, angle = 42°.  Need: opposite side → use sin (SOH)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2: Set up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6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42° = opposite / 20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Step 3: Solve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7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opposite = 20 × sin 42° = 20 × 0.6691 ≈ 13.38 m</a:t>
            </a: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endParaRPr lang="en-US" sz="15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300" i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Check: 13.38 &lt; 20 ✓ (opposite &lt; hypotenuse)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3300" b="1">
                <a:solidFill>
                  <a:srgbClr val="1E3A5F"/>
                </a:solidFill>
                <a:latin typeface="Georgia"/>
              </a:rPr>
              <a:t>Word Problem — One Right Triangle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700" b="0">
                <a:solidFill>
                  <a:srgbClr val="FFFFFF"/>
                </a:solidFill>
                <a:latin typeface="Calibri"/>
              </a:rPr>
              <a:t>A 20 ft ladder leans against a wall at 65° from the ground. How high up the wall does it reach?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40080" y="1737360"/>
            <a:ext cx="76809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sz="1700" b="1" dirty="0">
                <a:solidFill>
                  <a:srgbClr val="0891B2"/>
                </a:solidFill>
                <a:latin typeface="Calibri"/>
              </a:rPr>
              <a:t>Step 1: Identify</a:t>
            </a:r>
            <a:endParaRPr lang="en-US" sz="1500" dirty="0"/>
          </a:p>
          <a:p>
            <a:r>
              <a:rPr sz="1600" dirty="0" err="1">
                <a:latin typeface="Calibri"/>
              </a:rPr>
              <a:t>Hyp</a:t>
            </a:r>
            <a:r>
              <a:rPr sz="1600" dirty="0">
                <a:latin typeface="Calibri"/>
              </a:rPr>
              <a:t> = 20 ft,  angle = 65°,  find opposite (wall height) → use sin (SOH)</a:t>
            </a:r>
          </a:p>
          <a:p>
            <a:endParaRPr sz="1600" dirty="0">
              <a:latin typeface="Calibri"/>
            </a:endParaRPr>
          </a:p>
          <a:p>
            <a:r>
              <a:rPr sz="1700" b="1" dirty="0">
                <a:solidFill>
                  <a:srgbClr val="F97316"/>
                </a:solidFill>
                <a:latin typeface="Calibri"/>
              </a:rPr>
              <a:t>Step 2: Set up</a:t>
            </a:r>
          </a:p>
          <a:p>
            <a:r>
              <a:rPr sz="1700" dirty="0">
                <a:latin typeface="Calibri"/>
              </a:rPr>
              <a:t>sin 65° = h / 20</a:t>
            </a:r>
          </a:p>
          <a:p>
            <a:endParaRPr sz="1700" dirty="0">
              <a:latin typeface="Calibri"/>
            </a:endParaRPr>
          </a:p>
          <a:p>
            <a:r>
              <a:rPr sz="1700" b="1" dirty="0">
                <a:solidFill>
                  <a:srgbClr val="7C3AED"/>
                </a:solidFill>
                <a:latin typeface="Calibri"/>
              </a:rPr>
              <a:t>Step 3: Solve</a:t>
            </a:r>
          </a:p>
          <a:p>
            <a:r>
              <a:rPr sz="1700" dirty="0">
                <a:latin typeface="Calibri"/>
              </a:rPr>
              <a:t>h = 20 × sin 65° = 20 × 0.9063 ≈ 18.1 ft</a:t>
            </a:r>
          </a:p>
          <a:p>
            <a:endParaRPr sz="1700" dirty="0">
              <a:latin typeface="Calibri"/>
            </a:endParaRPr>
          </a:p>
          <a:p>
            <a:r>
              <a:rPr sz="1700" b="1" dirty="0">
                <a:solidFill>
                  <a:srgbClr val="059669"/>
                </a:solidFill>
                <a:latin typeface="Calibri"/>
              </a:rPr>
              <a:t>Check:</a:t>
            </a:r>
          </a:p>
          <a:p>
            <a:r>
              <a:rPr sz="1500" b="0" dirty="0">
                <a:latin typeface="Calibri"/>
              </a:rPr>
              <a:t>18.1 &lt; 20 ✓ (opposite &lt; hypotenuse)</a:t>
            </a:r>
          </a:p>
        </p:txBody>
      </p:sp>
      <p:pic>
        <p:nvPicPr>
          <p:cNvPr id="7" name="Picture 6" descr="s_skill2_lad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3736" y="1176383"/>
            <a:ext cx="4405087" cy="35824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Finding an Angle Using Inverse Trig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5029200" cy="502920"/>
          </a:xfrm>
          <a:prstGeom prst="rect">
            <a:avLst/>
          </a:prstGeom>
          <a:solidFill>
            <a:srgbClr val="0F2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Opposite = 7, hypotenuse = 15. Find angle A.</a:t>
            </a:r>
            <a:endParaRPr lang="en-US" sz="1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1508760"/>
            <a:ext cx="3200400" cy="25603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7200" y="1600200"/>
            <a:ext cx="5029200" cy="237744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40080" y="1737360"/>
            <a:ext cx="466344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sz="1800">
                <a:latin typeface="Calibri"/>
              </a:rPr>
              <a:t>sin A = opp / hyp = 7 / 15 ≈ 0.4667</a:t>
            </a:r>
            <a:endParaRPr lang="en-US" sz="1500" dirty="0"/>
          </a:p>
          <a:p>
            <a:endParaRPr lang="en-US" sz="1500" dirty="0"/>
          </a:p>
          <a:p>
            <a:r>
              <a:rPr sz="1800">
                <a:latin typeface="Calibri"/>
              </a:rPr>
              <a:t>A = sin⁻¹(0.4667)</a:t>
            </a:r>
          </a:p>
          <a:p>
            <a:r>
              <a:rPr sz="2000" b="1">
                <a:solidFill>
                  <a:srgbClr val="F97316"/>
                </a:solidFill>
                <a:latin typeface="Calibri"/>
              </a:rPr>
              <a:t>A ≈ 27.8°</a:t>
            </a:r>
          </a:p>
          <a:p>
            <a:endParaRPr sz="2000" b="1">
              <a:solidFill>
                <a:srgbClr val="F97316"/>
              </a:solidFill>
              <a:latin typeface="Calibri"/>
            </a:endParaRPr>
          </a:p>
          <a:p>
            <a:r>
              <a:rPr sz="1400" b="0">
                <a:solidFill>
                  <a:srgbClr val="64748B"/>
                </a:solidFill>
                <a:latin typeface="Calibri"/>
              </a:rPr>
              <a:t>Use sin⁻¹ (arcsin), cos⁻¹, or tan⁻¹ to find angles.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4220754"/>
            <a:ext cx="4572000" cy="594360"/>
          </a:xfrm>
          <a:prstGeom prst="rect">
            <a:avLst/>
          </a:prstGeom>
          <a:solidFill>
            <a:srgbClr val="FFEDED"/>
          </a:solidFill>
          <a:ln w="19050">
            <a:solidFill>
              <a:srgbClr val="DC262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sz="1500" b="1" dirty="0">
                <a:solidFill>
                  <a:srgbClr val="DC2626"/>
                </a:solidFill>
                <a:latin typeface="Calibri"/>
              </a:rPr>
              <a:t>⚠  Calculator must be in DEGREE mode when using inverse trig!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Angles of Elevation and Depression</a:t>
            </a:r>
            <a:endParaRPr lang="en-US" sz="28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" y="822960"/>
            <a:ext cx="5029200" cy="36576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303520" y="914400"/>
            <a:ext cx="356616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5486400" y="96012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Facts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486400" y="1417320"/>
            <a:ext cx="32004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Elevation: looking UP from horizontal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Depression: looking DOWN from horizontal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measured from the horizontal (never from vertical)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Angle of elevation = angle of depression (alternate interior angles)</a:t>
            </a: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endParaRPr lang="en-US" sz="14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2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draw the horizontal at the observer's eye level.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 — Angle of Depression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4572000" cy="502920"/>
          </a:xfrm>
          <a:prstGeom prst="rect">
            <a:avLst/>
          </a:prstGeom>
          <a:solidFill>
            <a:srgbClr val="0F2B4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43891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 120 ft lighthouse top, depression to a ship is 15°. Find the distance.</a:t>
            </a:r>
            <a:endParaRPr lang="en-US" sz="12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457200"/>
            <a:ext cx="3931920" cy="31089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57200" y="1508760"/>
            <a:ext cx="4389120" cy="2926080"/>
          </a:xfrm>
          <a:prstGeom prst="rect">
            <a:avLst/>
          </a:prstGeom>
          <a:solidFill>
            <a:srgbClr val="FFFFFF"/>
          </a:solidFill>
          <a:ln/>
          <a:effectLst>
            <a:outerShdw blurRad="76200" dist="25400" dir="81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40080" y="1645920"/>
            <a:ext cx="402336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200"/>
              </a:spcAft>
              <a:buNone/>
            </a:pPr>
            <a:r>
              <a:rPr lang="en-US" sz="1300" i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Depression from top = elevation from ship = 15°</a:t>
            </a: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Set up:</a:t>
            </a: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 15° = opposite / adjacent = 120 / d</a:t>
            </a: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Solve:</a:t>
            </a: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120 / tan 15°</a:t>
            </a: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 = 120 / 0.2679</a:t>
            </a:r>
            <a:endParaRPr lang="en-US" sz="1300" dirty="0"/>
          </a:p>
          <a:p>
            <a:pPr marL="0" indent="0">
              <a:spcAft>
                <a:spcPts val="200"/>
              </a:spcAft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 ≈ 447.9 ft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1587</Words>
  <Application>Microsoft Office PowerPoint</Application>
  <PresentationFormat>On-screen Show (16:9)</PresentationFormat>
  <Paragraphs>228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12 — Section 7.1</dc:title>
  <dc:subject>PptxGenJS Presentation</dc:subject>
  <dc:creator>Math 130</dc:creator>
  <cp:lastModifiedBy>Volk, Andrew Harrison (General Math and Science)</cp:lastModifiedBy>
  <cp:revision>1</cp:revision>
  <dcterms:created xsi:type="dcterms:W3CDTF">2026-03-12T18:10:07Z</dcterms:created>
  <dcterms:modified xsi:type="dcterms:W3CDTF">2026-04-20T19:10:29Z</dcterms:modified>
</cp:coreProperties>
</file>