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2B4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83680" y="-1097280"/>
            <a:ext cx="4114800" cy="4114800"/>
          </a:xfrm>
          <a:prstGeom prst="ellipse">
            <a:avLst/>
          </a:prstGeom>
          <a:solidFill>
            <a:srgbClr val="1E3A5F">
              <a:alpha val="5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7772400" y="2286000"/>
            <a:ext cx="3200400" cy="3200400"/>
          </a:xfrm>
          <a:prstGeom prst="ellipse">
            <a:avLst/>
          </a:prstGeom>
          <a:solidFill>
            <a:srgbClr val="0891B2">
              <a:alpha val="3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914400"/>
            <a:ext cx="5943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Module 11</a:t>
            </a:r>
            <a:endParaRPr lang="en-US" sz="5200" dirty="0"/>
          </a:p>
        </p:txBody>
      </p:sp>
      <p:sp>
        <p:nvSpPr>
          <p:cNvPr id="5" name="Text 3"/>
          <p:cNvSpPr/>
          <p:nvPr/>
        </p:nvSpPr>
        <p:spPr>
          <a:xfrm>
            <a:off x="731520" y="2194560"/>
            <a:ext cx="5486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Section 5.3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31520" y="27432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Trigonometric Functions of Any Angle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31520" y="384048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Math 130: Advanced Technical Mathematics  |  Unit 3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Signs of Trig Functions — ASTC</a:t>
            </a:r>
            <a:endParaRPr lang="en-US" sz="28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4320" y="731520"/>
            <a:ext cx="4389120" cy="438912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4846320" y="914400"/>
            <a:ext cx="3931920" cy="3840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5" name="Text 2"/>
          <p:cNvSpPr/>
          <p:nvPr/>
        </p:nvSpPr>
        <p:spPr>
          <a:xfrm>
            <a:off x="5029200" y="1005840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"All Students Take Calculus"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5029200" y="160020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 I (A):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6400800" y="160020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6 functions positive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5029200" y="224028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 II (S):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6400800" y="224028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sin &amp; csc positive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5029200" y="288036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C2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 III (T):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6400800" y="288036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tan &amp; cot positive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5029200" y="352044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 IV (C):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6400800" y="352044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cos &amp; sec positive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5029200" y="4206240"/>
            <a:ext cx="3566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Why?  </a:t>
            </a:r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= y/r, cos = x/r. The sign depends on whether x and y are positive or negative in that quadrant.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Determining Quadrant from Trig Signs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8229600" cy="502920"/>
          </a:xfrm>
          <a:prstGeom prst="rect">
            <a:avLst/>
          </a:prstGeom>
          <a:solidFill>
            <a:srgbClr val="E0F7FA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91440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Strategy: List which quadrants satisfy each condition, then find the intersection.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457200" y="1691640"/>
            <a:ext cx="8229600" cy="13258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57200" y="1691640"/>
            <a:ext cx="64008" cy="1325880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7" name="Text 5"/>
          <p:cNvSpPr/>
          <p:nvPr/>
        </p:nvSpPr>
        <p:spPr>
          <a:xfrm>
            <a:off x="731520" y="173736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C2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Given: tan θ &gt; 0 and cos θ &lt; 0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731520" y="2057400"/>
            <a:ext cx="5029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2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tan &gt; 0 in Q I, Q III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 &lt; 0 in Q II, Q III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943600" y="2103120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DC2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Answer: Quadrant III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457200" y="3246120"/>
            <a:ext cx="8229600" cy="13258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57200" y="3246120"/>
            <a:ext cx="64008" cy="132588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12" name="Text 10"/>
          <p:cNvSpPr/>
          <p:nvPr/>
        </p:nvSpPr>
        <p:spPr>
          <a:xfrm>
            <a:off x="731520" y="32918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Given: sin θ &gt; 0 and sec θ &lt; 0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731520" y="3611880"/>
            <a:ext cx="5029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2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&gt; 0 in Q I, Q II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 &lt; 0 → cos &lt; 0 in Q II, Q III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5943600" y="3657600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Answer: Quadrant II</a:t>
            </a:r>
            <a:endParaRPr lang="en-US" sz="17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Finding Trig Values from a Point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868680"/>
            <a:ext cx="5029200" cy="502920"/>
          </a:xfrm>
          <a:prstGeom prst="rect">
            <a:avLst/>
          </a:prstGeom>
          <a:solidFill>
            <a:srgbClr val="0F2B46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868680"/>
            <a:ext cx="4663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Terminal side of θ passes through (−3, 4). Find all six trig values.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457200" y="1600200"/>
            <a:ext cx="5029200" cy="3200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640080" y="1737360"/>
            <a:ext cx="466344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300"/>
              </a:spcAft>
              <a:buNone/>
            </a:pPr>
            <a:r>
              <a:rPr lang="en-US" sz="15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 = −3,  y = 4</a:t>
            </a: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5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 = √(9 + 16) = √25 = 5</a:t>
            </a: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500" dirty="0">
                <a:solidFill>
                  <a:srgbClr val="F973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θ = 4/5</a:t>
            </a: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50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 θ = −3/5</a:t>
            </a: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500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tan θ = −4/3</a:t>
            </a: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csc θ = 5/4    sec θ = −5/3    cot θ = −3/4</a:t>
            </a: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300" i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Point is in Q II → sin positive, cos &amp; tan negative ✓</a:t>
            </a:r>
            <a:endParaRPr lang="en-US" sz="150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69280" y="914400"/>
            <a:ext cx="3200400" cy="301752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Test Prep — Trig Values from P(−2, −5)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457200" y="777240"/>
            <a:ext cx="8229600" cy="502920"/>
          </a:xfrm>
          <a:prstGeom prst="rect">
            <a:avLst/>
          </a:prstGeom>
          <a:solidFill>
            <a:srgbClr val="F97316">
              <a:alpha val="12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777240"/>
            <a:ext cx="7772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Test 3, Problem 4b:  </a:t>
            </a:r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 the exact trig values of θ with terminal side through P(−2, −5).</a:t>
            </a:r>
            <a:endParaRPr lang="en-US" sz="14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0" y="1280160"/>
            <a:ext cx="3840480" cy="384048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457200" y="1463040"/>
            <a:ext cx="4389120" cy="32918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640080" y="1600200"/>
            <a:ext cx="402336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Find r: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 = −2, y = −5 → Point is in Q III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5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 = √(4 + 25) = √29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Answers: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F973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θ = −5/√29 = −5√29/29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 θ = −2/√29 = −2√29/29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tan θ = −5/−2 = 5/2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200" i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 III check: sin −, cos −, tan + ✓</a:t>
            </a:r>
            <a:endParaRPr 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Finding Other Trig Values from One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868680"/>
            <a:ext cx="8229600" cy="502920"/>
          </a:xfrm>
          <a:prstGeom prst="rect">
            <a:avLst/>
          </a:prstGeom>
          <a:solidFill>
            <a:srgbClr val="0F2B46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86868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Given tan θ = −3/4 and sin θ &lt; 0, find sin θ and cos θ.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457200" y="1600200"/>
            <a:ext cx="8229600" cy="30175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640080" y="1737360"/>
            <a:ext cx="768096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300"/>
              </a:spcAft>
              <a:buNone/>
            </a:pPr>
            <a:r>
              <a:rPr lang="en-US" sz="15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Step 1: Determine the quadrant</a:t>
            </a: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tan &lt; 0 → Q II or Q IV;  sin &lt; 0 → Q III or Q IV</a:t>
            </a: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400" b="1" dirty="0">
                <a:solidFill>
                  <a:srgbClr val="F973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Intersection → Quadrant IV (x &gt; 0, y &lt; 0)</a:t>
            </a: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5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Step 2: Set up the point</a:t>
            </a: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tan θ = y/x = −3/4 with Q IV signs → x = 4, y = −3</a:t>
            </a: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= √(16 + 9) = √25 = 5</a:t>
            </a: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5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Step 3: Calculate</a:t>
            </a: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7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sin θ = −3/5          cos θ = 4/5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Exact Values at Common Angles</a:t>
            </a:r>
            <a:endParaRPr lang="en-US" sz="28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731520"/>
            <a:ext cx="8229600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Evaluating with Reference Angles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8229600" cy="502920"/>
          </a:xfrm>
          <a:prstGeom prst="rect">
            <a:avLst/>
          </a:prstGeom>
          <a:solidFill>
            <a:srgbClr val="0F2B46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91440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 the exact value of:  sin 240°  and  cos 315°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457200" y="1691640"/>
            <a:ext cx="3931920" cy="25603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57200" y="1691640"/>
            <a:ext cx="64008" cy="2560320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7" name="Text 5"/>
          <p:cNvSpPr/>
          <p:nvPr/>
        </p:nvSpPr>
        <p:spPr>
          <a:xfrm>
            <a:off x="685800" y="178308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C2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sin 240°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85800" y="2286000"/>
            <a:ext cx="32004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300"/>
              </a:spcAft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θ' = 240° − 180° = 60°</a:t>
            </a: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 III → sin is negative</a:t>
            </a: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6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240° = −sin 60°</a:t>
            </a: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2000" b="1" dirty="0">
                <a:solidFill>
                  <a:srgbClr val="DC2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= −√3/2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4754880" y="1691640"/>
            <a:ext cx="3931920" cy="25603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754880" y="1691640"/>
            <a:ext cx="64008" cy="256032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11" name="Text 9"/>
          <p:cNvSpPr/>
          <p:nvPr/>
        </p:nvSpPr>
        <p:spPr>
          <a:xfrm>
            <a:off x="4983480" y="178308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cos 315°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4983480" y="2286000"/>
            <a:ext cx="32004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300"/>
              </a:spcAft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θ' = 360° − 315° = 45°</a:t>
            </a: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 IV → cos is positive</a:t>
            </a: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6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 315° = cos 45°</a:t>
            </a: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20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= √2/2</a:t>
            </a:r>
            <a:endParaRPr lang="en-US" sz="15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Test Prep — Angles from Trig Values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777240"/>
            <a:ext cx="8229600" cy="502920"/>
          </a:xfrm>
          <a:prstGeom prst="rect">
            <a:avLst/>
          </a:prstGeom>
          <a:solidFill>
            <a:srgbClr val="F97316">
              <a:alpha val="12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777240"/>
            <a:ext cx="7772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Test 3, Problem 3:  </a:t>
            </a:r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 two angles between 0° and 360° where sin θ = √3/2.</a:t>
            </a:r>
            <a:endParaRPr lang="en-US" sz="14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46320" y="1280160"/>
            <a:ext cx="4114800" cy="374904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365760" y="1463040"/>
            <a:ext cx="4297680" cy="32918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548640" y="1600200"/>
            <a:ext cx="393192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Step 1: Find the reference angle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θ = √3/2 → reference angle = 60°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(from the 30-60-90 triangle: sin 60° = √3/2)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Step 2: Which quadrants?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&gt; 0 in Q I and Q II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Step 3: Apply formulas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6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 I:  θ = 60°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6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 II: θ = 180° − 60° = 120°</a:t>
            </a:r>
            <a:endParaRPr lang="en-US" sz="1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Area of a Triangle Using Trigonometry</a:t>
            </a:r>
            <a:endParaRPr lang="en-US" sz="2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03520" y="731520"/>
            <a:ext cx="3474720" cy="292608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457200" y="914400"/>
            <a:ext cx="4572000" cy="7772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5" name="Shape 2"/>
          <p:cNvSpPr/>
          <p:nvPr/>
        </p:nvSpPr>
        <p:spPr>
          <a:xfrm>
            <a:off x="457200" y="914400"/>
            <a:ext cx="64008" cy="77724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6" name="Text 3"/>
          <p:cNvSpPr/>
          <p:nvPr/>
        </p:nvSpPr>
        <p:spPr>
          <a:xfrm>
            <a:off x="685800" y="932688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Area = ½ · b · c · sin A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685800" y="1325880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sides and their included angle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457200" y="1874520"/>
            <a:ext cx="4572000" cy="7772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457200" y="1874520"/>
            <a:ext cx="64008" cy="77724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10" name="Text 7"/>
          <p:cNvSpPr/>
          <p:nvPr/>
        </p:nvSpPr>
        <p:spPr>
          <a:xfrm>
            <a:off x="685800" y="1892808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Area = ½ · a · b · sin C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685800" y="2286000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Equivalent with different labeling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457200" y="2834640"/>
            <a:ext cx="4572000" cy="7772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457200" y="2834640"/>
            <a:ext cx="64008" cy="77724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14" name="Text 11"/>
          <p:cNvSpPr/>
          <p:nvPr/>
        </p:nvSpPr>
        <p:spPr>
          <a:xfrm>
            <a:off x="685800" y="2852928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Area = ½ · a · c · sin B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85800" y="3246120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Equivalent with different labeling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457200" y="3931920"/>
            <a:ext cx="4572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 for any triangle (not just right triangles) when you know two sides and the included angle. </a:t>
            </a:r>
            <a:pPr indent="0" marL="0">
              <a:buNone/>
            </a:pPr>
            <a:r>
              <a:rPr lang="en-US" sz="1300" b="1" dirty="0">
                <a:solidFill>
                  <a:srgbClr val="F973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formula is on the Test 3 reference sheet.</a:t>
            </a:r>
            <a:endParaRPr lang="en-US" sz="13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Test Prep — Triangle Area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868680"/>
            <a:ext cx="8229600" cy="548640"/>
          </a:xfrm>
          <a:prstGeom prst="rect">
            <a:avLst/>
          </a:prstGeom>
          <a:solidFill>
            <a:srgbClr val="F97316">
              <a:alpha val="12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868680"/>
            <a:ext cx="7772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Test 3, Problem 7:  </a:t>
            </a:r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 the area of a triangle (not a right triangle). A = 76°, b = 34, c = 21.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1371600" y="1691640"/>
            <a:ext cx="6400800" cy="25603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1645920" y="1828800"/>
            <a:ext cx="585216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300"/>
              </a:spcAft>
              <a:buNone/>
            </a:pPr>
            <a:r>
              <a:rPr lang="en-US" sz="16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Apply the formula:</a:t>
            </a:r>
            <a:endParaRPr lang="en-US" sz="16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8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Area = ½ · b · c · sin A</a:t>
            </a:r>
            <a:endParaRPr lang="en-US" sz="1600" dirty="0"/>
          </a:p>
          <a:p>
            <a:pPr indent="0" marL="0">
              <a:spcAft>
                <a:spcPts val="300"/>
              </a:spcAft>
              <a:buNone/>
            </a:pPr>
            <a:endParaRPr lang="en-US" sz="16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5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Substitute:</a:t>
            </a:r>
            <a:endParaRPr lang="en-US" sz="16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6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Area = ½ × 34 × 21 × sin 76°</a:t>
            </a:r>
            <a:endParaRPr lang="en-US" sz="16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6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Area = ½ × 714 × 0.9703</a:t>
            </a:r>
            <a:endParaRPr lang="en-US" sz="16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6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Area = 357 × 0.9703</a:t>
            </a:r>
            <a:endParaRPr lang="en-US" sz="16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20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Area ≈ 346.4 square units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F2B4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188720"/>
            <a:ext cx="7315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Section 5.3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731520" y="228600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Trigonometric Functions of Any Angle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731520" y="320040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973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ALEKS Skills</a:t>
            </a:r>
            <a:endParaRPr lang="en-US" sz="1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Test Prep — Coterminal &amp; Reference Angles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457200" y="777240"/>
            <a:ext cx="8229600" cy="457200"/>
          </a:xfrm>
          <a:prstGeom prst="rect">
            <a:avLst/>
          </a:prstGeom>
          <a:solidFill>
            <a:srgbClr val="F97316">
              <a:alpha val="12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777240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973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3, Problem 2: Sketch, find positive &amp; negative coterminal angles, and the reference angle.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365760" y="1417320"/>
            <a:ext cx="4114800" cy="33832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65760" y="1417320"/>
            <a:ext cx="64008" cy="338328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7" name="Text 5"/>
          <p:cNvSpPr/>
          <p:nvPr/>
        </p:nvSpPr>
        <p:spPr>
          <a:xfrm>
            <a:off x="594360" y="150876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(a)  θ = −97°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594360" y="1965960"/>
            <a:ext cx="365760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100"/>
              </a:spcAft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Sketch: 97° clockwise → terminal side in Q III</a:t>
            </a:r>
            <a:endParaRPr lang="en-US" sz="1300" dirty="0"/>
          </a:p>
          <a:p>
            <a:pPr indent="0" marL="0">
              <a:spcAft>
                <a:spcPts val="100"/>
              </a:spcAft>
              <a:buNone/>
            </a:pPr>
            <a:endParaRPr lang="en-US" sz="130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3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Positive coterminal:</a:t>
            </a:r>
            <a:endParaRPr lang="en-US" sz="130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4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−97° + 360° = 263°</a:t>
            </a:r>
            <a:endParaRPr lang="en-US" sz="1300" dirty="0"/>
          </a:p>
          <a:p>
            <a:pPr indent="0" marL="0">
              <a:spcAft>
                <a:spcPts val="100"/>
              </a:spcAft>
              <a:buNone/>
            </a:pPr>
            <a:endParaRPr lang="en-US" sz="130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3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Negative coterminal:</a:t>
            </a:r>
            <a:endParaRPr lang="en-US" sz="130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4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−97° − 360° = −457°</a:t>
            </a:r>
            <a:endParaRPr lang="en-US" sz="1300" dirty="0"/>
          </a:p>
          <a:p>
            <a:pPr indent="0" marL="0">
              <a:spcAft>
                <a:spcPts val="100"/>
              </a:spcAft>
              <a:buNone/>
            </a:pPr>
            <a:endParaRPr lang="en-US" sz="130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300" b="1" dirty="0">
                <a:solidFill>
                  <a:srgbClr val="F973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 angle:</a:t>
            </a:r>
            <a:endParaRPr lang="en-US" sz="130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5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263° is in Q III: θ' = 263° − 180° = 83°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663440" y="1417320"/>
            <a:ext cx="4114800" cy="33832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663440" y="1417320"/>
            <a:ext cx="64008" cy="338328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11" name="Text 9"/>
          <p:cNvSpPr/>
          <p:nvPr/>
        </p:nvSpPr>
        <p:spPr>
          <a:xfrm>
            <a:off x="4892040" y="150876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(b)  θ = 9π/7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892040" y="1965960"/>
            <a:ext cx="365760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100"/>
              </a:spcAft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Sketch: 9π/7 ≈ 231.4° → Q III</a:t>
            </a:r>
            <a:endParaRPr lang="en-US" sz="1300" dirty="0"/>
          </a:p>
          <a:p>
            <a:pPr indent="0" marL="0">
              <a:spcAft>
                <a:spcPts val="100"/>
              </a:spcAft>
              <a:buNone/>
            </a:pPr>
            <a:endParaRPr lang="en-US" sz="130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3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Positive coterminal:</a:t>
            </a:r>
            <a:endParaRPr lang="en-US" sz="130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4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9π/7 + 2π = 9π/7 + 14π/7 = 23π/7</a:t>
            </a:r>
            <a:endParaRPr lang="en-US" sz="1300" dirty="0"/>
          </a:p>
          <a:p>
            <a:pPr indent="0" marL="0">
              <a:spcAft>
                <a:spcPts val="100"/>
              </a:spcAft>
              <a:buNone/>
            </a:pPr>
            <a:endParaRPr lang="en-US" sz="130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3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Negative coterminal:</a:t>
            </a:r>
            <a:endParaRPr lang="en-US" sz="130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4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9π/7 − 2π = 9π/7 − 14π/7 = −5π/7</a:t>
            </a:r>
            <a:endParaRPr lang="en-US" sz="1300" dirty="0"/>
          </a:p>
          <a:p>
            <a:pPr indent="0" marL="0">
              <a:spcAft>
                <a:spcPts val="100"/>
              </a:spcAft>
              <a:buNone/>
            </a:pPr>
            <a:endParaRPr lang="en-US" sz="130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300" b="1" dirty="0">
                <a:solidFill>
                  <a:srgbClr val="F973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 angle:</a:t>
            </a:r>
            <a:endParaRPr lang="en-US" sz="130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5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 III: θ' = 9π/7 − π = 9π/7 − 7π/7 = 2π/7</a:t>
            </a:r>
            <a:endParaRPr lang="en-US" sz="13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F2B4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2743200"/>
            <a:ext cx="3657600" cy="3657600"/>
          </a:xfrm>
          <a:prstGeom prst="ellipse">
            <a:avLst/>
          </a:prstGeom>
          <a:solidFill>
            <a:srgbClr val="1E3A5F">
              <a:alpha val="5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7315200" y="-1371600"/>
            <a:ext cx="3200400" cy="3200400"/>
          </a:xfrm>
          <a:prstGeom prst="ellipse">
            <a:avLst/>
          </a:prstGeom>
          <a:solidFill>
            <a:srgbClr val="0891B2">
              <a:alpha val="3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365760"/>
            <a:ext cx="7315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Module 11 Summary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731520" y="100584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ALEKS Topics  |  Section 5.3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731520" y="1554480"/>
            <a:ext cx="7680960" cy="685800"/>
          </a:xfrm>
          <a:prstGeom prst="rect">
            <a:avLst/>
          </a:prstGeom>
          <a:solidFill>
            <a:srgbClr val="FFFFFF">
              <a:alpha val="12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914400" y="157276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Reference Angles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914400" y="1847088"/>
            <a:ext cx="7132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Always acute (0°–90°), always measured to the x-axis. Find coterminal first if needed.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731520" y="2377440"/>
            <a:ext cx="7680960" cy="685800"/>
          </a:xfrm>
          <a:prstGeom prst="rect">
            <a:avLst/>
          </a:prstGeom>
          <a:solidFill>
            <a:srgbClr val="FFFFFF">
              <a:alpha val="12000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914400" y="239572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ASTC Signs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914400" y="2670048"/>
            <a:ext cx="7132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Students Take Calculus — determines which trig functions are positive in each quadrant.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731520" y="3200400"/>
            <a:ext cx="7680960" cy="685800"/>
          </a:xfrm>
          <a:prstGeom prst="rect">
            <a:avLst/>
          </a:prstGeom>
          <a:solidFill>
            <a:srgbClr val="FFFFFF">
              <a:alpha val="12000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914400" y="321868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General Definitions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914400" y="3493008"/>
            <a:ext cx="7132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θ = y/r, cos θ = x/r, tan θ = y/x. Use point (x, y) on terminal side with r = √(x² + y²).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731520" y="4023360"/>
            <a:ext cx="7680960" cy="685800"/>
          </a:xfrm>
          <a:prstGeom prst="rect">
            <a:avLst/>
          </a:prstGeom>
          <a:solidFill>
            <a:srgbClr val="FFFFFF">
              <a:alpha val="12000"/>
            </a:srgbClr>
          </a:solidFill>
          <a:ln/>
        </p:spPr>
      </p:sp>
      <p:sp>
        <p:nvSpPr>
          <p:cNvPr id="16" name="Text 14"/>
          <p:cNvSpPr/>
          <p:nvPr/>
        </p:nvSpPr>
        <p:spPr>
          <a:xfrm>
            <a:off x="914400" y="404164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for Test 3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914400" y="4315968"/>
            <a:ext cx="7132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2 (coterminal/reference for −97° and 9π/7), Problem 3 (sin θ = √3/2), Problem 4b (point P(−2,−5)), Problem 7 (area = ½bc sin A)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731520" y="45720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Next: Module 12 — Section 7.1 (Solving Right Triangles &amp; Applications)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Section 5.3 — Skills Overview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457200" y="1051560"/>
            <a:ext cx="3931920" cy="685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457200" y="1051560"/>
            <a:ext cx="64008" cy="68580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5" name="Text 3"/>
          <p:cNvSpPr/>
          <p:nvPr/>
        </p:nvSpPr>
        <p:spPr>
          <a:xfrm>
            <a:off x="594360" y="1051560"/>
            <a:ext cx="320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914400" y="1051560"/>
            <a:ext cx="3291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Sketching angle |θ| &lt; 360° and its reference angle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1920240"/>
            <a:ext cx="3931920" cy="685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457200" y="1920240"/>
            <a:ext cx="64008" cy="68580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9" name="Text 7"/>
          <p:cNvSpPr/>
          <p:nvPr/>
        </p:nvSpPr>
        <p:spPr>
          <a:xfrm>
            <a:off x="594360" y="1920240"/>
            <a:ext cx="320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914400" y="1920240"/>
            <a:ext cx="3291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 angles in degrees: Problem type 1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457200" y="2788920"/>
            <a:ext cx="3931920" cy="685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57200" y="2788920"/>
            <a:ext cx="64008" cy="68580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13" name="Text 11"/>
          <p:cNvSpPr/>
          <p:nvPr/>
        </p:nvSpPr>
        <p:spPr>
          <a:xfrm>
            <a:off x="594360" y="2788920"/>
            <a:ext cx="320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914400" y="2788920"/>
            <a:ext cx="3291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Sketching angle |θ| &gt; 360° and its reference angle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457200" y="3657600"/>
            <a:ext cx="3931920" cy="685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457200" y="3657600"/>
            <a:ext cx="64008" cy="68580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17" name="Text 15"/>
          <p:cNvSpPr/>
          <p:nvPr/>
        </p:nvSpPr>
        <p:spPr>
          <a:xfrm>
            <a:off x="594360" y="3657600"/>
            <a:ext cx="320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914400" y="3657600"/>
            <a:ext cx="3291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 angles in degrees: Problem type 2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4754880" y="1051560"/>
            <a:ext cx="3931920" cy="685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754880" y="1051560"/>
            <a:ext cx="64008" cy="68580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21" name="Text 19"/>
          <p:cNvSpPr/>
          <p:nvPr/>
        </p:nvSpPr>
        <p:spPr>
          <a:xfrm>
            <a:off x="4892040" y="1051560"/>
            <a:ext cx="320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5212080" y="1051560"/>
            <a:ext cx="3291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Sketching angle |θ| &lt; 2π and its reference angle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4754880" y="1920240"/>
            <a:ext cx="3931920" cy="685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4754880" y="1920240"/>
            <a:ext cx="64008" cy="68580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25" name="Text 23"/>
          <p:cNvSpPr/>
          <p:nvPr/>
        </p:nvSpPr>
        <p:spPr>
          <a:xfrm>
            <a:off x="4892040" y="1920240"/>
            <a:ext cx="320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5212080" y="1920240"/>
            <a:ext cx="3291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 angles in radians: Problem type 1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4754880" y="2788920"/>
            <a:ext cx="3931920" cy="685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4754880" y="2788920"/>
            <a:ext cx="64008" cy="68580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29" name="Text 27"/>
          <p:cNvSpPr/>
          <p:nvPr/>
        </p:nvSpPr>
        <p:spPr>
          <a:xfrm>
            <a:off x="4892040" y="2788920"/>
            <a:ext cx="320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5212080" y="2788920"/>
            <a:ext cx="3291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Determining terminal point from trig sign info</a:t>
            </a:r>
            <a:endParaRPr lang="en-US" sz="1300" dirty="0"/>
          </a:p>
        </p:txBody>
      </p:sp>
      <p:sp>
        <p:nvSpPr>
          <p:cNvPr id="31" name="Shape 29"/>
          <p:cNvSpPr/>
          <p:nvPr/>
        </p:nvSpPr>
        <p:spPr>
          <a:xfrm>
            <a:off x="4754880" y="3657600"/>
            <a:ext cx="3931920" cy="685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4754880" y="3657600"/>
            <a:ext cx="64008" cy="68580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33" name="Text 31"/>
          <p:cNvSpPr/>
          <p:nvPr/>
        </p:nvSpPr>
        <p:spPr>
          <a:xfrm>
            <a:off x="4892040" y="3657600"/>
            <a:ext cx="320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1500" dirty="0"/>
          </a:p>
        </p:txBody>
      </p:sp>
      <p:sp>
        <p:nvSpPr>
          <p:cNvPr id="34" name="Text 32"/>
          <p:cNvSpPr/>
          <p:nvPr/>
        </p:nvSpPr>
        <p:spPr>
          <a:xfrm>
            <a:off x="5212080" y="3657600"/>
            <a:ext cx="3291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Finding trig values given angle information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Trig Functions of Any Angle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457200" y="1005840"/>
            <a:ext cx="4754880" cy="914400"/>
          </a:xfrm>
          <a:prstGeom prst="rect">
            <a:avLst/>
          </a:prstGeom>
          <a:solidFill>
            <a:srgbClr val="0F2B46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4" name="Text 2"/>
          <p:cNvSpPr/>
          <p:nvPr/>
        </p:nvSpPr>
        <p:spPr>
          <a:xfrm>
            <a:off x="640080" y="1051560"/>
            <a:ext cx="4389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General Definition:  </a:t>
            </a:r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any angle θ with point P(x, y) on its terminal side at distance r from the origin: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457200" y="2148840"/>
            <a:ext cx="4754880" cy="5943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57200" y="2148840"/>
            <a:ext cx="64008" cy="59436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7" name="Text 5"/>
          <p:cNvSpPr/>
          <p:nvPr/>
        </p:nvSpPr>
        <p:spPr>
          <a:xfrm>
            <a:off x="685800" y="2194560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sin θ = y / r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2743200" y="2194560"/>
            <a:ext cx="2286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csc θ = r / y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457200" y="2880360"/>
            <a:ext cx="4754880" cy="5943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57200" y="2880360"/>
            <a:ext cx="64008" cy="59436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11" name="Text 9"/>
          <p:cNvSpPr/>
          <p:nvPr/>
        </p:nvSpPr>
        <p:spPr>
          <a:xfrm>
            <a:off x="685800" y="2926080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cos θ = x / r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2743200" y="2926080"/>
            <a:ext cx="2286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 θ = r / x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457200" y="3611880"/>
            <a:ext cx="4754880" cy="5943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57200" y="3611880"/>
            <a:ext cx="64008" cy="59436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15" name="Text 13"/>
          <p:cNvSpPr/>
          <p:nvPr/>
        </p:nvSpPr>
        <p:spPr>
          <a:xfrm>
            <a:off x="685800" y="3657600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tan θ = y / x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2743200" y="3657600"/>
            <a:ext cx="2286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cot θ = x / y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457200" y="4389120"/>
            <a:ext cx="4754880" cy="457200"/>
          </a:xfrm>
          <a:prstGeom prst="rect">
            <a:avLst/>
          </a:prstGeom>
          <a:solidFill>
            <a:srgbClr val="E0F7FA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4389120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= √(x² + y²) is always positive — signs depend on x and y</a:t>
            </a:r>
            <a:endParaRPr lang="en-US" sz="1300" dirty="0"/>
          </a:p>
        </p:txBody>
      </p:sp>
      <p:pic>
        <p:nvPicPr>
          <p:cNvPr id="1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94960" y="914400"/>
            <a:ext cx="3474720" cy="329184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Reference Angles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457200" y="1005840"/>
            <a:ext cx="4754880" cy="914400"/>
          </a:xfrm>
          <a:prstGeom prst="rect">
            <a:avLst/>
          </a:prstGeom>
          <a:solidFill>
            <a:srgbClr val="0F2B46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4" name="Text 2"/>
          <p:cNvSpPr/>
          <p:nvPr/>
        </p:nvSpPr>
        <p:spPr>
          <a:xfrm>
            <a:off x="640080" y="1051560"/>
            <a:ext cx="4389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Reference Angle (θ'):  </a:t>
            </a:r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acute angle (0° to 90°) formed between the terminal side and the x-axis. Always measured to the nearest part of the x-axis.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457200" y="2194560"/>
            <a:ext cx="4754880" cy="475488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57200" y="2194560"/>
            <a:ext cx="64008" cy="475488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7" name="Text 5"/>
          <p:cNvSpPr/>
          <p:nvPr/>
        </p:nvSpPr>
        <p:spPr>
          <a:xfrm>
            <a:off x="685800" y="2194560"/>
            <a:ext cx="731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 I: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463040" y="2194560"/>
            <a:ext cx="32004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θ' = θ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457200" y="2788920"/>
            <a:ext cx="4754880" cy="475488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57200" y="2788920"/>
            <a:ext cx="64008" cy="475488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11" name="Text 9"/>
          <p:cNvSpPr/>
          <p:nvPr/>
        </p:nvSpPr>
        <p:spPr>
          <a:xfrm>
            <a:off x="685800" y="2788920"/>
            <a:ext cx="731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 II: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463040" y="2788920"/>
            <a:ext cx="32004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θ' = 180° − θ   (or π − θ)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457200" y="3383280"/>
            <a:ext cx="4754880" cy="475488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57200" y="3383280"/>
            <a:ext cx="64008" cy="475488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15" name="Text 13"/>
          <p:cNvSpPr/>
          <p:nvPr/>
        </p:nvSpPr>
        <p:spPr>
          <a:xfrm>
            <a:off x="685800" y="3383280"/>
            <a:ext cx="731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C2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 III: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1463040" y="3383280"/>
            <a:ext cx="32004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θ' = θ − 180°   (or θ − π)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457200" y="3977640"/>
            <a:ext cx="4754880" cy="475488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457200" y="3977640"/>
            <a:ext cx="64008" cy="475488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19" name="Text 17"/>
          <p:cNvSpPr/>
          <p:nvPr/>
        </p:nvSpPr>
        <p:spPr>
          <a:xfrm>
            <a:off x="685800" y="3977640"/>
            <a:ext cx="731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 IV: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1463040" y="3977640"/>
            <a:ext cx="32004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θ' = 360° − θ   (or 2π − θ)</a:t>
            </a:r>
            <a:endParaRPr lang="en-US" sz="1500" dirty="0"/>
          </a:p>
        </p:txBody>
      </p:sp>
      <p:pic>
        <p:nvPicPr>
          <p:cNvPr id="2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03520" y="914400"/>
            <a:ext cx="3657600" cy="36576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Reference Angles — All Four Quadrants</a:t>
            </a:r>
            <a:endParaRPr lang="en-US" sz="28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731520"/>
            <a:ext cx="4572000" cy="45720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212080" y="914400"/>
            <a:ext cx="3657600" cy="32918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5" name="Text 2"/>
          <p:cNvSpPr/>
          <p:nvPr/>
        </p:nvSpPr>
        <p:spPr>
          <a:xfrm>
            <a:off x="5394960" y="100584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Insight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5394960" y="1417320"/>
            <a:ext cx="320040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3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reference angle is always the same "core" acute angle — it tells you which special triangle values to use.</a:t>
            </a:r>
            <a:endParaRPr lang="en-US" sz="1400" dirty="0"/>
          </a:p>
          <a:p>
            <a:pPr indent="0" marL="0">
              <a:spcAft>
                <a:spcPts val="300"/>
              </a:spcAft>
              <a:buNone/>
            </a:pPr>
            <a:endParaRPr lang="en-US" sz="14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4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quadrant determines the sign:</a:t>
            </a:r>
            <a:endParaRPr lang="en-US" sz="14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6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trig(θ) = ± trig(θ')</a:t>
            </a:r>
            <a:endParaRPr lang="en-US" sz="1400" dirty="0"/>
          </a:p>
          <a:p>
            <a:pPr indent="0" marL="0">
              <a:spcAft>
                <a:spcPts val="300"/>
              </a:spcAft>
              <a:buNone/>
            </a:pPr>
            <a:endParaRPr lang="en-US" sz="14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Example: 225° has θ' = 45°</a:t>
            </a:r>
            <a:endParaRPr lang="en-US" sz="14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4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225° = −sin 45° = −√2/2</a:t>
            </a:r>
            <a:endParaRPr lang="en-US" sz="14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(negative because sin &lt; 0 in Q III)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Reference Angles in Degrees — Type 1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8229600" cy="502920"/>
          </a:xfrm>
          <a:prstGeom prst="rect">
            <a:avLst/>
          </a:prstGeom>
          <a:solidFill>
            <a:srgbClr val="0F2B46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91440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 the reference angle for: (a) 150°    (b) 310°    (c) 240°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457200" y="1691640"/>
            <a:ext cx="2697480" cy="25603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57200" y="1691640"/>
            <a:ext cx="64008" cy="256032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78308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(a)  150°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640080" y="2286000"/>
            <a:ext cx="22860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300"/>
              </a:spcAft>
              <a:buNone/>
            </a:pPr>
            <a:r>
              <a:rPr lang="en-US" sz="15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 II</a:t>
            </a: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θ' = 180° − 150°</a:t>
            </a: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8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θ' = 30°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3337560" y="1691640"/>
            <a:ext cx="2697480" cy="25603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337560" y="1691640"/>
            <a:ext cx="64008" cy="256032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11" name="Text 9"/>
          <p:cNvSpPr/>
          <p:nvPr/>
        </p:nvSpPr>
        <p:spPr>
          <a:xfrm>
            <a:off x="3520440" y="178308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(b)  310°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3520440" y="2286000"/>
            <a:ext cx="22860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300"/>
              </a:spcAft>
              <a:buNone/>
            </a:pPr>
            <a:r>
              <a:rPr lang="en-US" sz="15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 IV</a:t>
            </a: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θ' = 360° − 310°</a:t>
            </a: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8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θ' = 50°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6217920" y="1691640"/>
            <a:ext cx="2697480" cy="25603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6217920" y="1691640"/>
            <a:ext cx="64008" cy="2560320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15" name="Text 13"/>
          <p:cNvSpPr/>
          <p:nvPr/>
        </p:nvSpPr>
        <p:spPr>
          <a:xfrm>
            <a:off x="6400800" y="178308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C2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(c)  240°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6400800" y="2286000"/>
            <a:ext cx="22860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300"/>
              </a:spcAft>
              <a:buNone/>
            </a:pPr>
            <a:r>
              <a:rPr lang="en-US" sz="15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 III</a:t>
            </a: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θ' = 240° − 180°</a:t>
            </a: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800" b="1" dirty="0">
                <a:solidFill>
                  <a:srgbClr val="DC2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θ' = 60°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Reference Angles in Degrees — Type 2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868680"/>
            <a:ext cx="8229600" cy="502920"/>
          </a:xfrm>
          <a:prstGeom prst="rect">
            <a:avLst/>
          </a:prstGeom>
          <a:solidFill>
            <a:srgbClr val="0F2B46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86868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 the reference angle for: (a) −120°    (b) 580°    (c) −315°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457200" y="1554480"/>
            <a:ext cx="8229600" cy="502920"/>
          </a:xfrm>
          <a:prstGeom prst="rect">
            <a:avLst/>
          </a:prstGeom>
          <a:solidFill>
            <a:srgbClr val="E0F7FA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155448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Strategy: First find a coterminal angle between 0° and 360°, then apply the reference angle formula.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2286000"/>
            <a:ext cx="2697480" cy="23774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457200" y="2286000"/>
            <a:ext cx="64008" cy="237744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9" name="Text 7"/>
          <p:cNvSpPr/>
          <p:nvPr/>
        </p:nvSpPr>
        <p:spPr>
          <a:xfrm>
            <a:off x="640080" y="237744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(a)  −120°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640080" y="2834640"/>
            <a:ext cx="228600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3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−120° + 360° = 240°</a:t>
            </a:r>
            <a:endParaRPr lang="en-US" sz="14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 III → θ' = 240° − 180°</a:t>
            </a:r>
            <a:endParaRPr lang="en-US" sz="1400" dirty="0"/>
          </a:p>
          <a:p>
            <a:pPr indent="0" marL="0">
              <a:spcAft>
                <a:spcPts val="300"/>
              </a:spcAft>
              <a:buNone/>
            </a:pPr>
            <a:endParaRPr lang="en-US" sz="14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8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θ' = 60°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3337560" y="2286000"/>
            <a:ext cx="2697480" cy="23774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3337560" y="2286000"/>
            <a:ext cx="64008" cy="237744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13" name="Text 11"/>
          <p:cNvSpPr/>
          <p:nvPr/>
        </p:nvSpPr>
        <p:spPr>
          <a:xfrm>
            <a:off x="3520440" y="237744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(b)  580°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3520440" y="2834640"/>
            <a:ext cx="228600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3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580° − 360° = 220°</a:t>
            </a:r>
            <a:endParaRPr lang="en-US" sz="14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 III → θ' = 220° − 180°</a:t>
            </a:r>
            <a:endParaRPr lang="en-US" sz="1400" dirty="0"/>
          </a:p>
          <a:p>
            <a:pPr indent="0" marL="0">
              <a:spcAft>
                <a:spcPts val="300"/>
              </a:spcAft>
              <a:buNone/>
            </a:pPr>
            <a:endParaRPr lang="en-US" sz="14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8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θ' = 40°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6217920" y="2286000"/>
            <a:ext cx="2697480" cy="23774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6217920" y="2286000"/>
            <a:ext cx="64008" cy="237744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17" name="Text 15"/>
          <p:cNvSpPr/>
          <p:nvPr/>
        </p:nvSpPr>
        <p:spPr>
          <a:xfrm>
            <a:off x="6400800" y="237744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(c)  −315°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6400800" y="2834640"/>
            <a:ext cx="228600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3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−315° + 360° = 45°</a:t>
            </a:r>
            <a:endParaRPr lang="en-US" sz="14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 I → θ' = θ</a:t>
            </a:r>
            <a:endParaRPr lang="en-US" sz="1400" dirty="0"/>
          </a:p>
          <a:p>
            <a:pPr indent="0" marL="0">
              <a:spcAft>
                <a:spcPts val="300"/>
              </a:spcAft>
              <a:buNone/>
            </a:pPr>
            <a:endParaRPr lang="en-US" sz="14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8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θ' = 45°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Reference Angles in Radians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8229600" cy="502920"/>
          </a:xfrm>
          <a:prstGeom prst="rect">
            <a:avLst/>
          </a:prstGeom>
          <a:solidFill>
            <a:srgbClr val="0F2B46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91440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 the reference angle: (a) 5π/6    (b) 2π/3    (c) 7π/4    (d) 4π/3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457200" y="1691640"/>
            <a:ext cx="4114800" cy="11887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57200" y="1691640"/>
            <a:ext cx="64008" cy="118872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73736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(a)  θ = 5π/6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40080" y="20574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 II (≈150°)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40080" y="237744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θ' = π − 5π/6 = π/6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4754880" y="1691640"/>
            <a:ext cx="4114800" cy="11887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754880" y="1691640"/>
            <a:ext cx="64008" cy="118872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12" name="Text 10"/>
          <p:cNvSpPr/>
          <p:nvPr/>
        </p:nvSpPr>
        <p:spPr>
          <a:xfrm>
            <a:off x="4937760" y="173736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(b)  θ = 2π/3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937760" y="20574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 II (≈120°)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937760" y="237744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θ' = π − 2π/3 = π/3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3108960"/>
            <a:ext cx="4114800" cy="11887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457200" y="3108960"/>
            <a:ext cx="64008" cy="118872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17" name="Text 15"/>
          <p:cNvSpPr/>
          <p:nvPr/>
        </p:nvSpPr>
        <p:spPr>
          <a:xfrm>
            <a:off x="640080" y="31546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(c)  θ = 7π/4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40080" y="34747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 IV (≈315°)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40080" y="379476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θ' = 2π − 7π/4 = π/4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4754880" y="3108960"/>
            <a:ext cx="4114800" cy="11887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754880" y="3108960"/>
            <a:ext cx="64008" cy="1188720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22" name="Text 20"/>
          <p:cNvSpPr/>
          <p:nvPr/>
        </p:nvSpPr>
        <p:spPr>
          <a:xfrm>
            <a:off x="4937760" y="31546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C2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(d)  θ = 4π/3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4937760" y="34747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 III (≈240°)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4937760" y="379476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C2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θ' = 4π/3 − π = π/3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457200" y="4526280"/>
            <a:ext cx="8229600" cy="457200"/>
          </a:xfrm>
          <a:prstGeom prst="rect">
            <a:avLst/>
          </a:prstGeom>
          <a:solidFill>
            <a:srgbClr val="F97316">
              <a:alpha val="10000"/>
            </a:srgbClr>
          </a:solidFill>
          <a:ln/>
        </p:spPr>
      </p:sp>
      <p:sp>
        <p:nvSpPr>
          <p:cNvPr id="26" name="Text 24"/>
          <p:cNvSpPr/>
          <p:nvPr/>
        </p:nvSpPr>
        <p:spPr>
          <a:xfrm>
            <a:off x="640080" y="4526280"/>
            <a:ext cx="7772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Test Prep:  </a:t>
            </a:r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2b asks for the reference angle of θ = 9π/7. Since 9π/7 &gt; π (Q III): θ' = 9π/7 − π = 9π/7 − 7π/7 = 2π/7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11 — Section 5.3</dc:title>
  <dc:subject>PptxGenJS Presentation</dc:subject>
  <dc:creator>Math 130</dc:creator>
  <cp:lastModifiedBy>Math 130</cp:lastModifiedBy>
  <cp:revision>1</cp:revision>
  <dcterms:created xsi:type="dcterms:W3CDTF">2026-03-12T18:00:23Z</dcterms:created>
  <dcterms:modified xsi:type="dcterms:W3CDTF">2026-03-12T18:00:23Z</dcterms:modified>
</cp:coreProperties>
</file>