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22860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914400"/>
            <a:ext cx="5943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10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31520" y="21945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Sections 5.1 &amp; 5.2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and Right Triangle Trigonometry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8404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130: Advanced Technical Mathematics  |  Unit 3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— Arc Length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64008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00584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circle has radius 12 cm. Find the arc length subtended by a central angle of 150°.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65760" cy="36576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011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97280" y="19202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Convert to radians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97280" y="22860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 = 150° × (π / 180) = 5π/6 ≈ 2.618 rad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2971800"/>
            <a:ext cx="365760" cy="36576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971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97280" y="2880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Apply formula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97280" y="324612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rθ = 12 × 5π/6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8640" y="3931920"/>
            <a:ext cx="365760" cy="365760"/>
          </a:xfrm>
          <a:prstGeom prst="ellipse">
            <a:avLst/>
          </a:prstGeom>
          <a:solidFill>
            <a:srgbClr val="F97316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39319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97280" y="3840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Calculate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97280" y="42062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10π ≈ 31.4 cm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1887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5.2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2286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Triangle Trigonometry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ALEKS Skills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5.2 — Skills Overview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5156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1051560"/>
            <a:ext cx="64008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05156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105156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 calculator to approximate sin, cos, and tan values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920240"/>
            <a:ext cx="64008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92024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14400" y="192024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 ratios: Numbers for side lengths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78892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2788920"/>
            <a:ext cx="64008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3" name="Text 11"/>
          <p:cNvSpPr/>
          <p:nvPr/>
        </p:nvSpPr>
        <p:spPr>
          <a:xfrm>
            <a:off x="594360" y="278892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14400" y="278892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 ratios: Variables for side lengths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365760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3657600"/>
            <a:ext cx="64008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" y="365760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14400" y="365760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Pythagorean Theorem to find a trig ratio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754880" y="105156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1051560"/>
            <a:ext cx="64008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1" name="Text 19"/>
          <p:cNvSpPr/>
          <p:nvPr/>
        </p:nvSpPr>
        <p:spPr>
          <a:xfrm>
            <a:off x="4892040" y="105156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212080" y="105156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Pythagorean Theorem for several trig ratios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754880" y="192024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754880" y="1920240"/>
            <a:ext cx="64008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3"/>
          <p:cNvSpPr/>
          <p:nvPr/>
        </p:nvSpPr>
        <p:spPr>
          <a:xfrm>
            <a:off x="4892040" y="192024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212080" y="192024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 trig ratio to find a side length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754880" y="278892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754880" y="2788920"/>
            <a:ext cx="64008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9" name="Text 27"/>
          <p:cNvSpPr/>
          <p:nvPr/>
        </p:nvSpPr>
        <p:spPr>
          <a:xfrm>
            <a:off x="4892040" y="278892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212080" y="278892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problem with one right triangle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4754880" y="3657600"/>
            <a:ext cx="39319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754880" y="3657600"/>
            <a:ext cx="64008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33" name="Text 31"/>
          <p:cNvSpPr/>
          <p:nvPr/>
        </p:nvSpPr>
        <p:spPr>
          <a:xfrm>
            <a:off x="4892040" y="365760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5212080" y="365760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problem with two right triangles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Right Triangle Trigonometry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54880" y="1097280"/>
            <a:ext cx="3931920" cy="32918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914400"/>
            <a:ext cx="41148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457200" y="914400"/>
            <a:ext cx="73152" cy="9144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96012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A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920240" y="96012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Opposite / Hypotenuse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31520" y="14173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SOH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57200" y="2011680"/>
            <a:ext cx="41148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7200" y="2011680"/>
            <a:ext cx="73152" cy="9144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8"/>
          <p:cNvSpPr/>
          <p:nvPr/>
        </p:nvSpPr>
        <p:spPr>
          <a:xfrm>
            <a:off x="731520" y="20574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 A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920240" y="205740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Adjacent / Hypotenuse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73152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CAH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457200" y="3108960"/>
            <a:ext cx="41148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57200" y="3108960"/>
            <a:ext cx="73152" cy="9144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6" name="Text 13"/>
          <p:cNvSpPr/>
          <p:nvPr/>
        </p:nvSpPr>
        <p:spPr>
          <a:xfrm>
            <a:off x="731520" y="315468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 A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920240" y="315468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Opposite / Adjacent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31520" y="3611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TOA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457200" y="41148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ratios are identical for all similar right triangles sharing angle A.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Reciprocal Trigonometric Functions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914400" y="1188720"/>
            <a:ext cx="7315200" cy="868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914400" y="1188720"/>
            <a:ext cx="73152" cy="86868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5" name="Text 3"/>
          <p:cNvSpPr/>
          <p:nvPr/>
        </p:nvSpPr>
        <p:spPr>
          <a:xfrm>
            <a:off x="118872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csc A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377440" y="12344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1 / sin 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846320" y="12344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Hypotenuse / Opposite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88720" y="16916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Quotient: tan A = sin A / cos A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914400" y="2286000"/>
            <a:ext cx="7315200" cy="868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14400" y="2286000"/>
            <a:ext cx="73152" cy="86868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1188720" y="233172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 A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377440" y="2331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1 / cos A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846320" y="23317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Hypotenuse / Adjacent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914400" y="3383280"/>
            <a:ext cx="7315200" cy="868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14400" y="3383280"/>
            <a:ext cx="73152" cy="8686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6" name="Text 14"/>
          <p:cNvSpPr/>
          <p:nvPr/>
        </p:nvSpPr>
        <p:spPr>
          <a:xfrm>
            <a:off x="1188720" y="34290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cot A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2377440" y="342900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1 / tan A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846320" y="34290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Adjacent / Opposite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88720" y="3886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Quotient: cot A = cos A / sin 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six functions — sin, cos, tan, csc, sec, cot — form the foundation of trigonometry.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Using a Calculator for Trig Values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your mode — set to DEGREE or RADIAN as needed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sin, cos, tan buttons directly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csc, sec, cot: compute the reciprocal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 to 4 decimal places unless instructed otherwise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3108960"/>
            <a:ext cx="822960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3200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θ = 37°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611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37° ≈ 0.6018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383280" y="3611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37° ≈ 0.7986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126480" y="3611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37° ≈ 0.7536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411480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csc 37° = 1/0.6018 ≈ 1.6616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383280" y="411480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37° = 1/0.7986 ≈ 1.2521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126480" y="411480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 37° = 1/0.7536 ≈ 1.3270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— Trig Ratios (Numbers)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5029200" cy="54864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triangle with legs 5 and 12, hypotenuse 13. Find all six trig ratios for angle A (opposite side 5).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0" y="548640"/>
            <a:ext cx="3200400" cy="2651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1691640"/>
            <a:ext cx="25603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457200" y="1691640"/>
            <a:ext cx="54864" cy="5943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8" name="Text 5"/>
          <p:cNvSpPr/>
          <p:nvPr/>
        </p:nvSpPr>
        <p:spPr>
          <a:xfrm>
            <a:off x="594360" y="17099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A = 5/13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94360" y="198424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0.3846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200400" y="1691640"/>
            <a:ext cx="25603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200400" y="1691640"/>
            <a:ext cx="54864" cy="5943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2" name="Text 9"/>
          <p:cNvSpPr/>
          <p:nvPr/>
        </p:nvSpPr>
        <p:spPr>
          <a:xfrm>
            <a:off x="3337560" y="17099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csc A = 13/5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3337560" y="198424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2.6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57200" y="2468880"/>
            <a:ext cx="25603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57200" y="2468880"/>
            <a:ext cx="54864" cy="59436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6" name="Text 13"/>
          <p:cNvSpPr/>
          <p:nvPr/>
        </p:nvSpPr>
        <p:spPr>
          <a:xfrm>
            <a:off x="594360" y="24871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 A = 12/13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594360" y="276148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0.9231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3200400" y="2468880"/>
            <a:ext cx="25603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3200400" y="2468880"/>
            <a:ext cx="54864" cy="59436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20" name="Text 17"/>
          <p:cNvSpPr/>
          <p:nvPr/>
        </p:nvSpPr>
        <p:spPr>
          <a:xfrm>
            <a:off x="3337560" y="24871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 A = 13/12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3337560" y="276148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1.0833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457200" y="3246120"/>
            <a:ext cx="25603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457200" y="3246120"/>
            <a:ext cx="54864" cy="59436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4" name="Text 21"/>
          <p:cNvSpPr/>
          <p:nvPr/>
        </p:nvSpPr>
        <p:spPr>
          <a:xfrm>
            <a:off x="594360" y="326440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 A = 5/12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594360" y="35387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0.4167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3200400" y="3246120"/>
            <a:ext cx="25603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3200400" y="3246120"/>
            <a:ext cx="54864" cy="59436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8" name="Text 25"/>
          <p:cNvSpPr/>
          <p:nvPr/>
        </p:nvSpPr>
        <p:spPr>
          <a:xfrm>
            <a:off x="3337560" y="326440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cot A = 12/5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3337560" y="35387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2.4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457200" y="4114800"/>
            <a:ext cx="5029200" cy="45720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31" name="Text 28"/>
          <p:cNvSpPr/>
          <p:nvPr/>
        </p:nvSpPr>
        <p:spPr>
          <a:xfrm>
            <a:off x="640080" y="41148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Check:  5² + 12² = 25 + 144 = 169 = 13²  ✓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Using Pythagorean Theorem for Trig Ratios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91440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one leg = 8 and hypotenuse = 17, find sin A, cos A, and tan A for angle A opposite the unknown leg.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82296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1828800"/>
            <a:ext cx="76809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Find the missing side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a² + b² = c²   →   b² = 17² − 8² = 289 − 64 = 225   →   b = 15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Write the ratios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A = 15/17 ≈ 0.8824    (opposite / hypotenuse)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A = 8/17 ≈ 0.4706      (adjacent / hypotenuse)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A = 15/8 = 1.875        (opposite / adjacent)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Finding sin θ and tan θ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9436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77724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3, Problem 1:  </a:t>
            </a:r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cos θ = 9/41, find sin θ and tan θ.</a:t>
            </a:r>
            <a:endParaRPr lang="en-US" sz="15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0" y="1371600"/>
            <a:ext cx="3840480" cy="32004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1554480"/>
            <a:ext cx="438912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40080" y="1691640"/>
            <a:ext cx="4023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Method: Right Triangle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θ = adj/hyp = 9/41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opposite side: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opp² = 41² − 9² = 1681 − 81 = 1600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 = √1600 = 40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Answers: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θ = 40/41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 θ = 40/9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Special Right Triangles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365760" y="868680"/>
            <a:ext cx="411480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48640" y="9601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30-60-90 Triangle</a:t>
            </a:r>
            <a:endParaRPr lang="en-US" sz="18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1280160"/>
            <a:ext cx="2560320" cy="23774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365760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Ratio:  1 : √3 : 2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30° = 1/2,  cos 30° = √3/2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60° = √3/2,  cos 60° = 1/2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663440" y="868680"/>
            <a:ext cx="411480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846320" y="9601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45-45-90 Triangle</a:t>
            </a:r>
            <a:endParaRPr lang="en-US" sz="18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0" y="1280160"/>
            <a:ext cx="2560320" cy="2560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46320" y="365760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Ratio:  1 : 1 : √2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45° = cos 45° = √2/2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45° = 1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1887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5.1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2286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and Their Measure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ALEKS Skills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Finding a Side Length Using Trig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91440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right triangle has hypotenuse 20 m and one angle of 35°. Find the side opposite the 35° angle.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822960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874520"/>
            <a:ext cx="7680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Identify what you know and what you need: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Know: hypotenuse = 20 m, angle = 35°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Need: opposite side → Use sin (SOH)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 up and solve: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35° = opposite / 20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opposite = 20 × sin 35° = 20 × 0.5736 ≈ 11.5 m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4206240"/>
            <a:ext cx="8229600" cy="50292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42062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Always check — the opposite side should be shorter than the hypotenuse.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Word Problem — One Right Triangle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5029200" cy="54864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25 ft ladder leans against a building at 70° with the ground. How high does it reach?</a:t>
            </a:r>
            <a:endParaRPr lang="en-US" sz="1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0" y="548640"/>
            <a:ext cx="3017520" cy="32004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1645920"/>
            <a:ext cx="50292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40080" y="1783080"/>
            <a:ext cx="4663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Draw the triangle: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Ladder = hypotenuse = 25 ft, base angle = 70°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Height = side opposite the 70° angle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Solve: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70° = h / 25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= 25 × sin 70° = 25 × 0.9397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 ≈ 23.5 ft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Word Problem — Two Right Triangles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64008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 150 ft cliff, angle of depression to one boat is 20° and to a second boat (farther) is 12°. How far apart are the boats?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384048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737360"/>
            <a:ext cx="64008" cy="1828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8288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Near Boat (20°)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2194560"/>
            <a:ext cx="3200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20° = 150 / d₁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d₁ = 150 / tan 20°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d₁ ≈ 412.1 ft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846320" y="1737360"/>
            <a:ext cx="384048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46320" y="1737360"/>
            <a:ext cx="64008" cy="1828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1" name="Text 9"/>
          <p:cNvSpPr/>
          <p:nvPr/>
        </p:nvSpPr>
        <p:spPr>
          <a:xfrm>
            <a:off x="5074920" y="18288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Far Boat (12°)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74920" y="2194560"/>
            <a:ext cx="3200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12° = 150 / d₂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d₂ = 150 / tan 12°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d₂ ≈ 705.5 ft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371600" y="3840480"/>
            <a:ext cx="6400800" cy="73152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14" name="Text 12"/>
          <p:cNvSpPr/>
          <p:nvPr/>
        </p:nvSpPr>
        <p:spPr>
          <a:xfrm>
            <a:off x="1554480" y="384048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apart = d₂ − d₁ = 705.5 − 412.1 ≈ </a:t>
            </a:r>
            <a:pPr indent="0" marL="0"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293.4 ft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Trigonometric Identities (Section 5.2)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1005840"/>
            <a:ext cx="64008" cy="64008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024128"/>
            <a:ext cx="2011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Reciprocal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651760" y="1024128"/>
            <a:ext cx="57607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csc θ = 1/sin θ       sec θ = 1/cos θ       cot θ = 1/tan θ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755648"/>
            <a:ext cx="822960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755648"/>
            <a:ext cx="64008" cy="6400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773936"/>
            <a:ext cx="2011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Quotient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651760" y="1773936"/>
            <a:ext cx="57607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θ = sin θ / cos θ          cot θ = cos θ / sin θ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505456"/>
            <a:ext cx="822960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2505456"/>
            <a:ext cx="64008" cy="64008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523744"/>
            <a:ext cx="2011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Pythagorean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651760" y="2523744"/>
            <a:ext cx="57607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sin²θ + cos²θ = 1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3255264"/>
            <a:ext cx="822960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3255264"/>
            <a:ext cx="64008" cy="64008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3273552"/>
            <a:ext cx="2011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Pythagorean (derived)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651760" y="3273552"/>
            <a:ext cx="57607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+ tan²θ = sec²θ          1 + cot²θ = csc²θ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57200" y="4005072"/>
            <a:ext cx="822960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4005072"/>
            <a:ext cx="64008" cy="64008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4023360"/>
            <a:ext cx="20116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Co-function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651760" y="4023360"/>
            <a:ext cx="57607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sin(90°−θ) = cos θ     cos(90°−θ) = sin θ     tan(90°−θ) = cot θ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4572000"/>
            <a:ext cx="8229600" cy="45720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457200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3 reference sheet provides:  </a:t>
            </a:r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sin²x + cos²x = 1,  1 + tan²x = sec²x,  Area = ½bc sin A</a:t>
            </a:r>
            <a:endParaRPr lang="en-US" sz="1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Finding All Trig Ratios from One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4864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sin θ = 3/5, find cos θ, tan θ, csc θ, sec θ, and cot θ.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411480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783080"/>
            <a:ext cx="37490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θ = opp/hyp = 3/5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So: opp = 3, hyp = 5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adj: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 = √(5² − 3²) = √(25 − 9) = √16 = 4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846320" y="1645920"/>
            <a:ext cx="384048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0" y="1737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 Six Ratios: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0" y="214884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θ = 4/5 = 0.8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θ = 3/4 = 0.75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csc θ = 5/3 ≈ 1.667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θ = 5/4 = 1.25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 θ = 4/3 ≈ 1.333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Exact Lengths from Special Triangles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5720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77724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3, Problem 5: Find exact values using 30-60-90 and 45-45-90 relationships.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417320"/>
            <a:ext cx="64008" cy="32004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15087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30-60-90 Example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4360" y="1920240"/>
            <a:ext cx="36576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Given: vertical side = 17, angle = 30°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y (horizontal) and r (hypotenuse)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17 is opposite 30° (short leg)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Hypotenuse = 2 × short leg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 = 2 × 17 = 34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leg = short leg × √3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 = 17√3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63440" y="141732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63440" y="1417320"/>
            <a:ext cx="64008" cy="32004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5087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45-45-90 Example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92040" y="1920240"/>
            <a:ext cx="36576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Given: hypotenuse = 24, angle = 45°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x and y (both legs)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 45-45-90, both legs are equal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 = leg × √2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= leg × √2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leg = 24/√2 = 24√2/2 = 12√2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 = y = 12√2</a:t>
            </a:r>
            <a:endParaRPr lang="en-US" sz="1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2743200"/>
            <a:ext cx="3657600" cy="36576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-13716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36576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10 Summary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31520" y="10058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ALEKS Topics  |  Sections 5.1 &amp; 5.2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1645920"/>
            <a:ext cx="7498080" cy="82296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16916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1993392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in standard position, coterminal angles (degrees &amp; radians), arc length s = rθ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31520" y="2651760"/>
            <a:ext cx="7498080" cy="82296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26974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14400" y="2999232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SOH-CAH-TOA, trig ratios, calculator usage, Pythagorean Theorem with trig, special triangles (30-60-90, 45-45-90), word problems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31520" y="3657600"/>
            <a:ext cx="7498080" cy="82296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3703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for Test 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14400" y="4005072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sin/tan given cos θ = 9/41 (Problem 1), coterminal &amp; reference angles (Problem 2), exact values with special triangles (Problem 5)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45720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Module 11 — Section 5.3 (Reference Angles &amp; Trig Values by Quadrant)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5.1 — Skills Overview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261872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2618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80160" y="11887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Sketching angles with |θ| &lt; 360° in standard position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1947672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9476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18745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Sketching angles in degrees &amp; finding coterminal angles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2633472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6334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5603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Sketching angles in radians &amp; finding coterminal angles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3319272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3192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32461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Sketching angles with |θ| &gt; 360° in standard position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0080" y="4005072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40050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80160" y="39319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length and central angle measure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Angles in Standard Position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4572000" cy="1005840"/>
          </a:xfrm>
          <a:prstGeom prst="rect">
            <a:avLst/>
          </a:prstGeom>
          <a:solidFill>
            <a:srgbClr val="0F2B46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1188720"/>
            <a:ext cx="4206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Standard Position: 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angle with its vertex at the origin and its initial side along the positive x-axis.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2377440"/>
            <a:ext cx="45720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angles → counterclockwise rotation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angles → clockwise rotation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side: the ray after rotation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side: always on the positive x-axis</a:t>
            </a:r>
            <a:endParaRPr lang="en-US" sz="1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0" y="1097280"/>
            <a:ext cx="3474720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Quadrants and Angle Ranges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914400"/>
            <a:ext cx="4389120" cy="39319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37760" y="1097280"/>
            <a:ext cx="384048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5212080" y="13258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I: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852160" y="132588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0° – 90°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212080" y="16002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trig values positive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212080" y="203911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II: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852160" y="203911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90° – 180°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212080" y="231343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sin positive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212080" y="2752344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III: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5852160" y="2752344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180° – 270°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5212080" y="3026664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tan positive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212080" y="346557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IV: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852160" y="3465576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270° – 360°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212080" y="3739896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cos positive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5120640" y="4251960"/>
            <a:ext cx="3474720" cy="45720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18" name="Text 15"/>
          <p:cNvSpPr/>
          <p:nvPr/>
        </p:nvSpPr>
        <p:spPr>
          <a:xfrm>
            <a:off x="5212080" y="425196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Mnemonic: All Students Take Calculus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Coterminal Angles — Degrees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754880" cy="822960"/>
          </a:xfrm>
          <a:prstGeom prst="rect">
            <a:avLst/>
          </a:prstGeom>
          <a:solidFill>
            <a:srgbClr val="0F2B46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1051560"/>
            <a:ext cx="4389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Coterminal Angles: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that share the same terminal side. Found by adding/subtracting 360°.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2011680"/>
            <a:ext cx="4754880" cy="54864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01168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Formula:   θ ± 360° · n    (n = any positive integer)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2743200"/>
            <a:ext cx="4754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1:  </a:t>
            </a:r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45° + 360° = 405°   (coterminal)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2:  </a:t>
            </a:r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−30° + 360° = 330°   (coterminal)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3:  </a:t>
            </a:r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−97° + 360° = 263°   (positive coterminal)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angle has infinitely many coterminal angles.</a:t>
            </a:r>
            <a:endParaRPr lang="en-US" sz="14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0" y="1097280"/>
            <a:ext cx="3291840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Coterminal Angles — Radians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64008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00584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Formula:   θ ± 2πn    (n = any positive integer)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457200" y="1920240"/>
            <a:ext cx="3840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20116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468880"/>
            <a:ext cx="3474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π/4 + 2π = 9π/4  (coterminal)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−π/3 + 2π = 5π/3  (coterminal)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9π/7 − 2π = 9π/7 − 14π/7 = −5π/7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846320" y="1920240"/>
            <a:ext cx="3840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0" y="20116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Conversions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029200" y="2468880"/>
            <a:ext cx="3474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360° = 2π radians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180° = π radians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→ Radians:  deg × (π / 180)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Radians → Degrees:  rad × (180 / π)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4434840"/>
            <a:ext cx="8229600" cy="502920"/>
          </a:xfrm>
          <a:prstGeom prst="rect">
            <a:avLst/>
          </a:prstGeom>
          <a:solidFill>
            <a:srgbClr val="F97316">
              <a:alpha val="1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443484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Prep:  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comfortable finding coterminal angles for radians like 9π/7 — this appears on Test 3, Problem 2b.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Sketching Angles with |θ| &gt; 360°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64008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00584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Strategy: Subtract (or add) 360° until the angle is between 0° and 360°, then sketch that coterminal angle.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920240"/>
            <a:ext cx="38404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920240"/>
            <a:ext cx="73152" cy="25603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0116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θ = 495°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51460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495° − 360° = 135°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full rotation + 135°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side is in Quadrant II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(same position as 135°)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846320" y="1920240"/>
            <a:ext cx="38404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46320" y="1920240"/>
            <a:ext cx="73152" cy="2560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1" name="Text 9"/>
          <p:cNvSpPr/>
          <p:nvPr/>
        </p:nvSpPr>
        <p:spPr>
          <a:xfrm>
            <a:off x="5120640" y="20116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θ = −750°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120640" y="251460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−750° + 2(360°) = −750° + 720°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−30°  →  add 360°  →  330°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side is in Quadrant IV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(same position as 330°)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Length and Central Angle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0" y="731520"/>
            <a:ext cx="3474720" cy="32918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1005840"/>
            <a:ext cx="45720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457200" y="1005840"/>
            <a:ext cx="73152" cy="9144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10515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Length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31520" y="13533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 = rθ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31520" y="162763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 must be in radians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57200" y="2103120"/>
            <a:ext cx="45720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7200" y="2103120"/>
            <a:ext cx="73152" cy="9144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1" name="Text 8"/>
          <p:cNvSpPr/>
          <p:nvPr/>
        </p:nvSpPr>
        <p:spPr>
          <a:xfrm>
            <a:off x="731520" y="21488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Central Angle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31520" y="24505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 = s / 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31520" y="272491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is in radians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57200" y="3200400"/>
            <a:ext cx="45720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57200" y="3200400"/>
            <a:ext cx="73152" cy="9144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6" name="Text 13"/>
          <p:cNvSpPr/>
          <p:nvPr/>
        </p:nvSpPr>
        <p:spPr>
          <a:xfrm>
            <a:off x="731520" y="32461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Conversion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731520" y="35478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θ(rad) = θ(deg) × π / 180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31520" y="382219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convert first!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457200" y="4206240"/>
            <a:ext cx="4572000" cy="45720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20" name="Text 17"/>
          <p:cNvSpPr/>
          <p:nvPr/>
        </p:nvSpPr>
        <p:spPr>
          <a:xfrm>
            <a:off x="640080" y="420624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circle:  s = 2πr  (when θ = 2π)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10 — Sections 5.1 &amp; 5.2</dc:title>
  <dc:subject>PptxGenJS Presentation</dc:subject>
  <dc:creator>Math 130</dc:creator>
  <cp:lastModifiedBy>Math 130</cp:lastModifiedBy>
  <cp:revision>1</cp:revision>
  <dcterms:created xsi:type="dcterms:W3CDTF">2026-03-12T17:31:52Z</dcterms:created>
  <dcterms:modified xsi:type="dcterms:W3CDTF">2026-03-12T17:31:52Z</dcterms:modified>
</cp:coreProperties>
</file>