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2B4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0" y="-1097280"/>
            <a:ext cx="4114800" cy="4114800"/>
          </a:xfrm>
          <a:prstGeom prst="ellipse">
            <a:avLst/>
          </a:prstGeom>
          <a:solidFill>
            <a:srgbClr val="1E3A5F">
              <a:alpha val="5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7772400" y="2286000"/>
            <a:ext cx="3200400" cy="3200400"/>
          </a:xfrm>
          <a:prstGeom prst="ellipse">
            <a:avLst/>
          </a:prstGeom>
          <a:solidFill>
            <a:srgbClr val="0891B2">
              <a:alpha val="3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731520"/>
            <a:ext cx="64008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Test 2 Review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731520" y="2011680"/>
            <a:ext cx="5486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Sections 4.2, 4.3 &amp; Geometry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31520" y="2560320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Exponentials, Logs, Angles, Areas, Circles &amp; Speed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731520" y="384048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Math 130: Advanced Technical Mathematics  |  Unit 2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Circle Theorems: Arcs &amp; Angles</a:t>
            </a:r>
            <a:endParaRPr lang="en-US" sz="28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4320" y="640080"/>
            <a:ext cx="4754880" cy="384048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120640" y="822960"/>
            <a:ext cx="3749040" cy="3840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5" name="Shape 2"/>
          <p:cNvSpPr/>
          <p:nvPr/>
        </p:nvSpPr>
        <p:spPr>
          <a:xfrm>
            <a:off x="5303520" y="1005840"/>
            <a:ext cx="3383280" cy="59436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6" name="Shape 3"/>
          <p:cNvSpPr/>
          <p:nvPr/>
        </p:nvSpPr>
        <p:spPr>
          <a:xfrm>
            <a:off x="5303520" y="1005840"/>
            <a:ext cx="54864" cy="59436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7" name="Text 4"/>
          <p:cNvSpPr/>
          <p:nvPr/>
        </p:nvSpPr>
        <p:spPr>
          <a:xfrm>
            <a:off x="5486400" y="1005840"/>
            <a:ext cx="3108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 angle = intercepted arc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5303520" y="1783080"/>
            <a:ext cx="3383280" cy="59436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9" name="Shape 6"/>
          <p:cNvSpPr/>
          <p:nvPr/>
        </p:nvSpPr>
        <p:spPr>
          <a:xfrm>
            <a:off x="5303520" y="1783080"/>
            <a:ext cx="54864" cy="59436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10" name="Text 7"/>
          <p:cNvSpPr/>
          <p:nvPr/>
        </p:nvSpPr>
        <p:spPr>
          <a:xfrm>
            <a:off x="5486400" y="1783080"/>
            <a:ext cx="3108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Inscribed angle = ½(intercepted arc)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5303520" y="2560320"/>
            <a:ext cx="3383280" cy="59436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12" name="Shape 9"/>
          <p:cNvSpPr/>
          <p:nvPr/>
        </p:nvSpPr>
        <p:spPr>
          <a:xfrm>
            <a:off x="5303520" y="2560320"/>
            <a:ext cx="54864" cy="59436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13" name="Text 10"/>
          <p:cNvSpPr/>
          <p:nvPr/>
        </p:nvSpPr>
        <p:spPr>
          <a:xfrm>
            <a:off x="5486400" y="2560320"/>
            <a:ext cx="3108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973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Intersecting chords: ∠ = ½(arc₁ + arc₂)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5303520" y="3337560"/>
            <a:ext cx="3383280" cy="59436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15" name="Shape 12"/>
          <p:cNvSpPr/>
          <p:nvPr/>
        </p:nvSpPr>
        <p:spPr>
          <a:xfrm>
            <a:off x="5303520" y="3337560"/>
            <a:ext cx="54864" cy="594360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16" name="Text 13"/>
          <p:cNvSpPr/>
          <p:nvPr/>
        </p:nvSpPr>
        <p:spPr>
          <a:xfrm>
            <a:off x="5486400" y="3337560"/>
            <a:ext cx="3108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Semicircle: diameter → arc = 180°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Linear &amp; Angular Speed</a:t>
            </a:r>
            <a:endParaRPr lang="en-US" sz="28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03520" y="548640"/>
            <a:ext cx="3474720" cy="292608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57200" y="914400"/>
            <a:ext cx="4572000" cy="8229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5" name="Shape 2"/>
          <p:cNvSpPr/>
          <p:nvPr/>
        </p:nvSpPr>
        <p:spPr>
          <a:xfrm>
            <a:off x="457200" y="914400"/>
            <a:ext cx="64008" cy="82296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6" name="Text 3"/>
          <p:cNvSpPr/>
          <p:nvPr/>
        </p:nvSpPr>
        <p:spPr>
          <a:xfrm>
            <a:off x="685800" y="932688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Angular speed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2560320" y="932688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ω = θ/t  (rad/time)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685800" y="132588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rev = 2π radians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457200" y="1920240"/>
            <a:ext cx="4572000" cy="8229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457200" y="1920240"/>
            <a:ext cx="64008" cy="82296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11" name="Text 8"/>
          <p:cNvSpPr/>
          <p:nvPr/>
        </p:nvSpPr>
        <p:spPr>
          <a:xfrm>
            <a:off x="685800" y="1938528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Linear speed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2560320" y="1938528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 = rω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685800" y="233172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distance per unit time at edge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457200" y="3017520"/>
            <a:ext cx="4572000" cy="1828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5" name="Text 12"/>
          <p:cNvSpPr/>
          <p:nvPr/>
        </p:nvSpPr>
        <p:spPr>
          <a:xfrm>
            <a:off x="640080" y="310896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Example: 350 RPM, r = 3 ft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640080" y="3474720"/>
            <a:ext cx="39319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F973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ω = 350 × 2π = 700π rad/min</a:t>
            </a:r>
            <a:endParaRPr lang="en-US" sz="14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 = 3 × 700π = 2100π ≈ 6,597 ft/min</a:t>
            </a:r>
            <a:endParaRPr lang="en-US" sz="14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5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→ 6,597 × 60 ÷ 5280 ≈ 75.0 mph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Practice Quiz — Try Before Checking!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365760" y="777240"/>
            <a:ext cx="4114800" cy="685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365760" y="777240"/>
            <a:ext cx="54864" cy="68580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5" name="Text 3"/>
          <p:cNvSpPr/>
          <p:nvPr/>
        </p:nvSpPr>
        <p:spPr>
          <a:xfrm>
            <a:off x="475488" y="777240"/>
            <a:ext cx="320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1.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77240" y="777240"/>
            <a:ext cx="2560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$4,000 at 6% for 10 yrs, monthly. Find A.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3383280" y="777240"/>
            <a:ext cx="1005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$7,277.59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65760" y="1618488"/>
            <a:ext cx="4114800" cy="685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65760" y="1618488"/>
            <a:ext cx="54864" cy="68580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10" name="Text 8"/>
          <p:cNvSpPr/>
          <p:nvPr/>
        </p:nvSpPr>
        <p:spPr>
          <a:xfrm>
            <a:off x="475488" y="1618488"/>
            <a:ext cx="320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777240" y="1618488"/>
            <a:ext cx="2560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log₃(81)=4 in exponential form.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3383280" y="1618488"/>
            <a:ext cx="1005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3⁴ = 81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65760" y="2459736"/>
            <a:ext cx="4114800" cy="685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65760" y="2459736"/>
            <a:ext cx="54864" cy="68580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15" name="Text 13"/>
          <p:cNvSpPr/>
          <p:nvPr/>
        </p:nvSpPr>
        <p:spPr>
          <a:xfrm>
            <a:off x="475488" y="2459736"/>
            <a:ext cx="320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777240" y="2459736"/>
            <a:ext cx="2560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Solve: e^x = 20 (3 dec places).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3383280" y="2459736"/>
            <a:ext cx="1005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 = ln20 ≈ 2.996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365760" y="3300984"/>
            <a:ext cx="4114800" cy="685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365760" y="3300984"/>
            <a:ext cx="54864" cy="68580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20" name="Text 18"/>
          <p:cNvSpPr/>
          <p:nvPr/>
        </p:nvSpPr>
        <p:spPr>
          <a:xfrm>
            <a:off x="475488" y="3300984"/>
            <a:ext cx="320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4.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777240" y="3300984"/>
            <a:ext cx="2560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Convert 45°22'18" to decimal degrees.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3383280" y="3300984"/>
            <a:ext cx="1005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973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45.3717°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365760" y="4142232"/>
            <a:ext cx="4114800" cy="685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365760" y="4142232"/>
            <a:ext cx="54864" cy="68580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25" name="Text 23"/>
          <p:cNvSpPr/>
          <p:nvPr/>
        </p:nvSpPr>
        <p:spPr>
          <a:xfrm>
            <a:off x="475488" y="4142232"/>
            <a:ext cx="320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5.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777240" y="4142232"/>
            <a:ext cx="2560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Convert 128.75° to DMS.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3383280" y="4142232"/>
            <a:ext cx="1005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973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128°45'00"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4663440" y="777240"/>
            <a:ext cx="4114800" cy="685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4663440" y="777240"/>
            <a:ext cx="54864" cy="68580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30" name="Text 28"/>
          <p:cNvSpPr/>
          <p:nvPr/>
        </p:nvSpPr>
        <p:spPr>
          <a:xfrm>
            <a:off x="4773168" y="777240"/>
            <a:ext cx="320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6.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5074920" y="777240"/>
            <a:ext cx="2560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Convert 5π/6 to degrees.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7680960" y="777240"/>
            <a:ext cx="1005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973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150°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4663440" y="1618488"/>
            <a:ext cx="4114800" cy="685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4663440" y="1618488"/>
            <a:ext cx="54864" cy="68580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35" name="Text 33"/>
          <p:cNvSpPr/>
          <p:nvPr/>
        </p:nvSpPr>
        <p:spPr>
          <a:xfrm>
            <a:off x="4773168" y="1618488"/>
            <a:ext cx="320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7.</a:t>
            </a:r>
            <a:endParaRPr lang="en-US" sz="1300" dirty="0"/>
          </a:p>
        </p:txBody>
      </p:sp>
      <p:sp>
        <p:nvSpPr>
          <p:cNvPr id="36" name="Text 34"/>
          <p:cNvSpPr/>
          <p:nvPr/>
        </p:nvSpPr>
        <p:spPr>
          <a:xfrm>
            <a:off x="5074920" y="1618488"/>
            <a:ext cx="2560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 length: r=12, θ=40°.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7680960" y="1618488"/>
            <a:ext cx="1005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≈ 8.4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4663440" y="2459736"/>
            <a:ext cx="4114800" cy="685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39" name="Shape 37"/>
          <p:cNvSpPr/>
          <p:nvPr/>
        </p:nvSpPr>
        <p:spPr>
          <a:xfrm>
            <a:off x="4663440" y="2459736"/>
            <a:ext cx="54864" cy="68580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40" name="Text 38"/>
          <p:cNvSpPr/>
          <p:nvPr/>
        </p:nvSpPr>
        <p:spPr>
          <a:xfrm>
            <a:off x="4773168" y="2459736"/>
            <a:ext cx="320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8.</a:t>
            </a:r>
            <a:endParaRPr lang="en-US" sz="1300" dirty="0"/>
          </a:p>
        </p:txBody>
      </p:sp>
      <p:sp>
        <p:nvSpPr>
          <p:cNvPr id="41" name="Text 39"/>
          <p:cNvSpPr/>
          <p:nvPr/>
        </p:nvSpPr>
        <p:spPr>
          <a:xfrm>
            <a:off x="5074920" y="2459736"/>
            <a:ext cx="2560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area: r=7, θ=2π/3.</a:t>
            </a:r>
            <a:endParaRPr lang="en-US" sz="1100" dirty="0"/>
          </a:p>
        </p:txBody>
      </p:sp>
      <p:sp>
        <p:nvSpPr>
          <p:cNvPr id="42" name="Text 40"/>
          <p:cNvSpPr/>
          <p:nvPr/>
        </p:nvSpPr>
        <p:spPr>
          <a:xfrm>
            <a:off x="7680960" y="2459736"/>
            <a:ext cx="1005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≈ 51.3</a:t>
            </a:r>
            <a:endParaRPr lang="en-US" sz="1100" dirty="0"/>
          </a:p>
        </p:txBody>
      </p:sp>
      <p:sp>
        <p:nvSpPr>
          <p:cNvPr id="43" name="Shape 41"/>
          <p:cNvSpPr/>
          <p:nvPr/>
        </p:nvSpPr>
        <p:spPr>
          <a:xfrm>
            <a:off x="4663440" y="3300984"/>
            <a:ext cx="4114800" cy="685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44" name="Shape 42"/>
          <p:cNvSpPr/>
          <p:nvPr/>
        </p:nvSpPr>
        <p:spPr>
          <a:xfrm>
            <a:off x="4663440" y="3300984"/>
            <a:ext cx="54864" cy="685800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45" name="Text 43"/>
          <p:cNvSpPr/>
          <p:nvPr/>
        </p:nvSpPr>
        <p:spPr>
          <a:xfrm>
            <a:off x="4773168" y="3300984"/>
            <a:ext cx="320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C2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9.</a:t>
            </a:r>
            <a:endParaRPr lang="en-US" sz="1300" dirty="0"/>
          </a:p>
        </p:txBody>
      </p:sp>
      <p:sp>
        <p:nvSpPr>
          <p:cNvPr id="46" name="Text 44"/>
          <p:cNvSpPr/>
          <p:nvPr/>
        </p:nvSpPr>
        <p:spPr>
          <a:xfrm>
            <a:off x="5074920" y="3300984"/>
            <a:ext cx="2560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Heron's: a=5, b=7, c=9.</a:t>
            </a:r>
            <a:endParaRPr lang="en-US" sz="1100" dirty="0"/>
          </a:p>
        </p:txBody>
      </p:sp>
      <p:sp>
        <p:nvSpPr>
          <p:cNvPr id="47" name="Text 45"/>
          <p:cNvSpPr/>
          <p:nvPr/>
        </p:nvSpPr>
        <p:spPr>
          <a:xfrm>
            <a:off x="7680960" y="3300984"/>
            <a:ext cx="1005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≈ 17.4</a:t>
            </a:r>
            <a:endParaRPr lang="en-US" sz="1100" dirty="0"/>
          </a:p>
        </p:txBody>
      </p:sp>
      <p:sp>
        <p:nvSpPr>
          <p:cNvPr id="48" name="Shape 46"/>
          <p:cNvSpPr/>
          <p:nvPr/>
        </p:nvSpPr>
        <p:spPr>
          <a:xfrm>
            <a:off x="4663440" y="4142232"/>
            <a:ext cx="4114800" cy="685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49" name="Shape 47"/>
          <p:cNvSpPr/>
          <p:nvPr/>
        </p:nvSpPr>
        <p:spPr>
          <a:xfrm>
            <a:off x="4663440" y="4142232"/>
            <a:ext cx="54864" cy="685800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50" name="Text 48"/>
          <p:cNvSpPr/>
          <p:nvPr/>
        </p:nvSpPr>
        <p:spPr>
          <a:xfrm>
            <a:off x="4773168" y="4142232"/>
            <a:ext cx="320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C2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10.</a:t>
            </a:r>
            <a:endParaRPr lang="en-US" sz="1300" dirty="0"/>
          </a:p>
        </p:txBody>
      </p:sp>
      <p:sp>
        <p:nvSpPr>
          <p:cNvPr id="51" name="Text 49"/>
          <p:cNvSpPr/>
          <p:nvPr/>
        </p:nvSpPr>
        <p:spPr>
          <a:xfrm>
            <a:off x="5074920" y="4142232"/>
            <a:ext cx="2560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600 RPM, r=1.5 ft. Find mph.</a:t>
            </a:r>
            <a:endParaRPr lang="en-US" sz="1100" dirty="0"/>
          </a:p>
        </p:txBody>
      </p:sp>
      <p:sp>
        <p:nvSpPr>
          <p:cNvPr id="52" name="Text 50"/>
          <p:cNvSpPr/>
          <p:nvPr/>
        </p:nvSpPr>
        <p:spPr>
          <a:xfrm>
            <a:off x="7680960" y="4142232"/>
            <a:ext cx="1005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 64.3 mph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Formula Cheat Sheet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777240"/>
            <a:ext cx="8229600" cy="384048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457200" y="777240"/>
            <a:ext cx="54864" cy="384048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777240"/>
            <a:ext cx="1280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Interest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2011680" y="777240"/>
            <a:ext cx="6492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= P(1+r/n)^(nt)   |   A = Pe^(rt)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57200" y="1234440"/>
            <a:ext cx="8229600" cy="384048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457200" y="1234440"/>
            <a:ext cx="54864" cy="384048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9" name="Text 7"/>
          <p:cNvSpPr/>
          <p:nvPr/>
        </p:nvSpPr>
        <p:spPr>
          <a:xfrm>
            <a:off x="685800" y="1234440"/>
            <a:ext cx="1280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Log ↔ Exp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2011680" y="1234440"/>
            <a:ext cx="6492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b^y = x  ⟺  log_b(x) = y   |   ln(aⁿ) = n·ln(a)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57200" y="1691640"/>
            <a:ext cx="8229600" cy="384048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57200" y="1691640"/>
            <a:ext cx="54864" cy="384048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13" name="Text 11"/>
          <p:cNvSpPr/>
          <p:nvPr/>
        </p:nvSpPr>
        <p:spPr>
          <a:xfrm>
            <a:off x="685800" y="1691640"/>
            <a:ext cx="1280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DMS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2011680" y="1691640"/>
            <a:ext cx="6492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 + M/60 + S/3600   |   Deg→Rad: ×π/180   |   Rad→Deg: ×180/π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57200" y="2148840"/>
            <a:ext cx="8229600" cy="384048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457200" y="2148840"/>
            <a:ext cx="54864" cy="384048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17" name="Text 15"/>
          <p:cNvSpPr/>
          <p:nvPr/>
        </p:nvSpPr>
        <p:spPr>
          <a:xfrm>
            <a:off x="685800" y="2148840"/>
            <a:ext cx="1280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Arc/Sector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2011680" y="2148840"/>
            <a:ext cx="6492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= rθ (rad)   |   A = ½r²θ (rad)   |   Always convert θ to radians first!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57200" y="2606040"/>
            <a:ext cx="8229600" cy="384048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57200" y="2606040"/>
            <a:ext cx="54864" cy="384048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21" name="Text 19"/>
          <p:cNvSpPr/>
          <p:nvPr/>
        </p:nvSpPr>
        <p:spPr>
          <a:xfrm>
            <a:off x="685800" y="2606040"/>
            <a:ext cx="1280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Triangle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2011680" y="2606040"/>
            <a:ext cx="6492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= ½bh   |   Heron's: s=(a+b+c)/2, A=√[s(s-a)(s-b)(s-c)]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3063240"/>
            <a:ext cx="8229600" cy="384048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457200" y="3063240"/>
            <a:ext cx="54864" cy="384048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25" name="Text 23"/>
          <p:cNvSpPr/>
          <p:nvPr/>
        </p:nvSpPr>
        <p:spPr>
          <a:xfrm>
            <a:off x="685800" y="3063240"/>
            <a:ext cx="1280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Trapezoid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2011680" y="3063240"/>
            <a:ext cx="6492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= ½(b₁+b₂)h   |   May need: h²+d²=slant², d=b₂−b₁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457200" y="3520440"/>
            <a:ext cx="8229600" cy="384048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457200" y="3520440"/>
            <a:ext cx="54864" cy="384048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29" name="Text 27"/>
          <p:cNvSpPr/>
          <p:nvPr/>
        </p:nvSpPr>
        <p:spPr>
          <a:xfrm>
            <a:off x="685800" y="3520440"/>
            <a:ext cx="1280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DC2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Parallel Lines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2011680" y="3520440"/>
            <a:ext cx="6492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Proportional segments: AB/BD = AC/CE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457200" y="3977640"/>
            <a:ext cx="8229600" cy="384048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457200" y="3977640"/>
            <a:ext cx="54864" cy="384048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33" name="Text 31"/>
          <p:cNvSpPr/>
          <p:nvPr/>
        </p:nvSpPr>
        <p:spPr>
          <a:xfrm>
            <a:off x="685800" y="3977640"/>
            <a:ext cx="1280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DC2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Circles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2011680" y="3977640"/>
            <a:ext cx="6492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 ∠ = arc   |   Inscribed ∠ = ½(arc)   |   Chords: ∠ = ½(arc₁+arc₂)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457200" y="4434840"/>
            <a:ext cx="8229600" cy="384048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36" name="Shape 34"/>
          <p:cNvSpPr/>
          <p:nvPr/>
        </p:nvSpPr>
        <p:spPr>
          <a:xfrm>
            <a:off x="457200" y="4434840"/>
            <a:ext cx="54864" cy="384048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37" name="Text 35"/>
          <p:cNvSpPr/>
          <p:nvPr/>
        </p:nvSpPr>
        <p:spPr>
          <a:xfrm>
            <a:off x="685800" y="4434840"/>
            <a:ext cx="1280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DC2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Speed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2011680" y="4434840"/>
            <a:ext cx="6492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ω = θ/t   |   v = rω   |   1 rev = 2π rad   |   ft/min → mph: ×60÷5280</a:t>
            </a: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457200" y="4709160"/>
            <a:ext cx="8229600" cy="365760"/>
          </a:xfrm>
          <a:prstGeom prst="rect">
            <a:avLst/>
          </a:prstGeom>
          <a:solidFill>
            <a:srgbClr val="0F2B46"/>
          </a:solidFill>
          <a:ln/>
        </p:spPr>
      </p:sp>
      <p:sp>
        <p:nvSpPr>
          <p:cNvPr id="40" name="Text 38"/>
          <p:cNvSpPr/>
          <p:nvPr/>
        </p:nvSpPr>
        <p:spPr>
          <a:xfrm>
            <a:off x="640080" y="470916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Good luck on Test 2! Remember: show all work for full credit.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Test 2 — Topics at a Glance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548640" y="996696"/>
            <a:ext cx="292608" cy="292608"/>
          </a:xfrm>
          <a:prstGeom prst="ellipse">
            <a:avLst/>
          </a:prstGeom>
          <a:solidFill>
            <a:srgbClr val="0891B2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996696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005840" y="960120"/>
            <a:ext cx="7498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Compound Interest (discrete &amp; continuous)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1399032"/>
            <a:ext cx="292608" cy="292608"/>
          </a:xfrm>
          <a:prstGeom prst="ellipse">
            <a:avLst/>
          </a:prstGeom>
          <a:solidFill>
            <a:srgbClr val="0891B2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39903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005840" y="1362456"/>
            <a:ext cx="7498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Exponential ↔ Logarithmic form conversions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48640" y="1801368"/>
            <a:ext cx="292608" cy="292608"/>
          </a:xfrm>
          <a:prstGeom prst="ellipse">
            <a:avLst/>
          </a:prstGeom>
          <a:solidFill>
            <a:srgbClr val="0891B2"/>
          </a:solidFill>
          <a:ln/>
        </p:spPr>
      </p:sp>
      <p:sp>
        <p:nvSpPr>
          <p:cNvPr id="10" name="Text 8"/>
          <p:cNvSpPr/>
          <p:nvPr/>
        </p:nvSpPr>
        <p:spPr>
          <a:xfrm>
            <a:off x="548640" y="1801368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005840" y="1764792"/>
            <a:ext cx="7498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Solving exponential &amp; log equations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548640" y="2203704"/>
            <a:ext cx="292608" cy="292608"/>
          </a:xfrm>
          <a:prstGeom prst="ellipse">
            <a:avLst/>
          </a:prstGeom>
          <a:solidFill>
            <a:srgbClr val="F97316"/>
          </a:solidFill>
          <a:ln/>
        </p:spPr>
      </p:sp>
      <p:sp>
        <p:nvSpPr>
          <p:cNvPr id="13" name="Text 11"/>
          <p:cNvSpPr/>
          <p:nvPr/>
        </p:nvSpPr>
        <p:spPr>
          <a:xfrm>
            <a:off x="548640" y="2203704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005840" y="2167128"/>
            <a:ext cx="7498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Angle conversions: DMS ↔ decimal degrees, radians ↔ degrees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48640" y="2606040"/>
            <a:ext cx="292608" cy="292608"/>
          </a:xfrm>
          <a:prstGeom prst="ellipse">
            <a:avLst/>
          </a:prstGeom>
          <a:solidFill>
            <a:srgbClr val="F97316"/>
          </a:solidFill>
          <a:ln/>
        </p:spPr>
      </p:sp>
      <p:sp>
        <p:nvSpPr>
          <p:cNvPr id="16" name="Text 14"/>
          <p:cNvSpPr/>
          <p:nvPr/>
        </p:nvSpPr>
        <p:spPr>
          <a:xfrm>
            <a:off x="548640" y="260604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1005840" y="2569464"/>
            <a:ext cx="7498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 length (s = rθ) and sector area (A = ½r²θ)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548640" y="3008376"/>
            <a:ext cx="292608" cy="292608"/>
          </a:xfrm>
          <a:prstGeom prst="ellipse">
            <a:avLst/>
          </a:prstGeom>
          <a:solidFill>
            <a:srgbClr val="7C3AED"/>
          </a:solidFill>
          <a:ln/>
        </p:spPr>
      </p:sp>
      <p:sp>
        <p:nvSpPr>
          <p:cNvPr id="19" name="Text 17"/>
          <p:cNvSpPr/>
          <p:nvPr/>
        </p:nvSpPr>
        <p:spPr>
          <a:xfrm>
            <a:off x="548640" y="3008376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1005840" y="2971800"/>
            <a:ext cx="7498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Triangle area: ½bh and Heron's formula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548640" y="3410712"/>
            <a:ext cx="292608" cy="292608"/>
          </a:xfrm>
          <a:prstGeom prst="ellipse">
            <a:avLst/>
          </a:prstGeom>
          <a:solidFill>
            <a:srgbClr val="7C3AED"/>
          </a:solidFill>
          <a:ln/>
        </p:spPr>
      </p:sp>
      <p:sp>
        <p:nvSpPr>
          <p:cNvPr id="22" name="Text 20"/>
          <p:cNvSpPr/>
          <p:nvPr/>
        </p:nvSpPr>
        <p:spPr>
          <a:xfrm>
            <a:off x="548640" y="341071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1005840" y="3374136"/>
            <a:ext cx="7498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Trapezoid area: ½(b₁+b₂)h (with Pythagorean Thm for height)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548640" y="3813048"/>
            <a:ext cx="292608" cy="292608"/>
          </a:xfrm>
          <a:prstGeom prst="ellipse">
            <a:avLst/>
          </a:prstGeom>
          <a:solidFill>
            <a:srgbClr val="DC2626"/>
          </a:solidFill>
          <a:ln/>
        </p:spPr>
      </p:sp>
      <p:sp>
        <p:nvSpPr>
          <p:cNvPr id="25" name="Text 23"/>
          <p:cNvSpPr/>
          <p:nvPr/>
        </p:nvSpPr>
        <p:spPr>
          <a:xfrm>
            <a:off x="548640" y="3813048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1005840" y="3776472"/>
            <a:ext cx="7498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Parallel lines &amp; proportional segments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548640" y="4215384"/>
            <a:ext cx="292608" cy="292608"/>
          </a:xfrm>
          <a:prstGeom prst="ellipse">
            <a:avLst/>
          </a:prstGeom>
          <a:solidFill>
            <a:srgbClr val="DC2626"/>
          </a:solidFill>
          <a:ln/>
        </p:spPr>
      </p:sp>
      <p:sp>
        <p:nvSpPr>
          <p:cNvPr id="28" name="Text 26"/>
          <p:cNvSpPr/>
          <p:nvPr/>
        </p:nvSpPr>
        <p:spPr>
          <a:xfrm>
            <a:off x="548640" y="4215384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1005840" y="4178808"/>
            <a:ext cx="7498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Circle theorems: inscribed angles, central angles, intersecting chords</a:t>
            </a:r>
            <a:endParaRPr lang="en-US" sz="1300" dirty="0"/>
          </a:p>
        </p:txBody>
      </p:sp>
      <p:sp>
        <p:nvSpPr>
          <p:cNvPr id="30" name="Shape 28"/>
          <p:cNvSpPr/>
          <p:nvPr/>
        </p:nvSpPr>
        <p:spPr>
          <a:xfrm>
            <a:off x="548640" y="4617720"/>
            <a:ext cx="292608" cy="292608"/>
          </a:xfrm>
          <a:prstGeom prst="ellipse">
            <a:avLst/>
          </a:prstGeom>
          <a:solidFill>
            <a:srgbClr val="DC2626"/>
          </a:solidFill>
          <a:ln/>
        </p:spPr>
      </p:sp>
      <p:sp>
        <p:nvSpPr>
          <p:cNvPr id="31" name="Text 29"/>
          <p:cNvSpPr/>
          <p:nvPr/>
        </p:nvSpPr>
        <p:spPr>
          <a:xfrm>
            <a:off x="548640" y="461772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1005840" y="4581144"/>
            <a:ext cx="7498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Linear &amp; angular speed: v = rω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Compound Interest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3931920" cy="16459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457200" y="914400"/>
            <a:ext cx="64008" cy="164592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100584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Discrete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85800" y="132588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= P(1 + r/n)^(nt)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685800" y="1691640"/>
            <a:ext cx="3200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 = principal, r = rate (decimal), n = compounds/yr, t = years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754880" y="914400"/>
            <a:ext cx="3931920" cy="16459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754880" y="914400"/>
            <a:ext cx="64008" cy="164592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10" name="Text 8"/>
          <p:cNvSpPr/>
          <p:nvPr/>
        </p:nvSpPr>
        <p:spPr>
          <a:xfrm>
            <a:off x="4983480" y="100584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Continuous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983480" y="132588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= Pe^(rt)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983480" y="1691640"/>
            <a:ext cx="3200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P, r, t. e ≈ 2.71828. Use when "compounded continuously."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57200" y="2834640"/>
            <a:ext cx="8229600" cy="20116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40080" y="29260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Example: $2,500 at 3% for 20 years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40080" y="3291840"/>
            <a:ext cx="76809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(n=12): A = 2500(1 + 0.03/12)^(240) = 2500(1.0025)^240 ≈ $4,551.89</a:t>
            </a:r>
            <a:endParaRPr lang="en-US" sz="14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F973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Continuous:      A = 2500·e^(0.6) = 2500 × 1.82212 ≈ $4,555.30</a:t>
            </a:r>
            <a:endParaRPr lang="en-US" sz="1400" dirty="0"/>
          </a:p>
          <a:p>
            <a:pPr indent="0" marL="0">
              <a:spcAft>
                <a:spcPts val="400"/>
              </a:spcAft>
              <a:buNone/>
            </a:pPr>
            <a:endParaRPr lang="en-US" sz="14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2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Calculator tip: Use parentheses! Enter (1.0025)^240, not 1.0025^240.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Exponential ↔ Logarithmic Form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914400" y="914400"/>
            <a:ext cx="7315200" cy="731520"/>
          </a:xfrm>
          <a:prstGeom prst="rect">
            <a:avLst/>
          </a:prstGeom>
          <a:solidFill>
            <a:srgbClr val="0F2B46"/>
          </a:solidFill>
          <a:ln/>
        </p:spPr>
      </p:sp>
      <p:sp>
        <p:nvSpPr>
          <p:cNvPr id="4" name="Text 2"/>
          <p:cNvSpPr/>
          <p:nvPr/>
        </p:nvSpPr>
        <p:spPr>
          <a:xfrm>
            <a:off x="1097280" y="914400"/>
            <a:ext cx="6949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b^y = x    ⟺    log_b(x) = y        The base stays the base!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457200" y="1920240"/>
            <a:ext cx="3931920" cy="13716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57200" y="1920240"/>
            <a:ext cx="64008" cy="137160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7" name="Text 5"/>
          <p:cNvSpPr/>
          <p:nvPr/>
        </p:nvSpPr>
        <p:spPr>
          <a:xfrm>
            <a:off x="685800" y="201168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Exp → Log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685800" y="2377440"/>
            <a:ext cx="3383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25^(5/2) = 3125  →  log₂₅(3125) = 5/2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754880" y="1920240"/>
            <a:ext cx="3931920" cy="13716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754880" y="1920240"/>
            <a:ext cx="64008" cy="137160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11" name="Text 9"/>
          <p:cNvSpPr/>
          <p:nvPr/>
        </p:nvSpPr>
        <p:spPr>
          <a:xfrm>
            <a:off x="4983480" y="201168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Log → Exp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983480" y="2377440"/>
            <a:ext cx="3383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log₄(2048) = 5.5  →  4^5.5 = 2048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57200" y="3566160"/>
            <a:ext cx="3931920" cy="12801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40080" y="36576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Solve: ln x = 4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40080" y="397764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x = e⁴ ≈ 54.598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4754880" y="3566160"/>
            <a:ext cx="3931920" cy="12801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4937760" y="36576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C2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Solve: 2^x = 13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4937760" y="397764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C2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x = ln(13)/ln(2) ≈ 3.700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Angle Conversions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3931920" cy="21031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457200" y="914400"/>
            <a:ext cx="64008" cy="210312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100584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DMS ↔ Decimal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85800" y="1371600"/>
            <a:ext cx="338328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DMS → Dec: D + M/60 + S/3600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37°41'11" = 37 + 41/60 + 11/3600 = 37.6864°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F973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 → DMS: take decimal × 60 each step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36.3492° → 36° + 0.3492×60 = 20.952'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20' + 0.952×60 = 57" → 36°20'57"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754880" y="914400"/>
            <a:ext cx="3931920" cy="21031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4754880" y="914400"/>
            <a:ext cx="64008" cy="210312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9" name="Text 7"/>
          <p:cNvSpPr/>
          <p:nvPr/>
        </p:nvSpPr>
        <p:spPr>
          <a:xfrm>
            <a:off x="4983480" y="100584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Radians ↔ Degrees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4983480" y="1371600"/>
            <a:ext cx="33832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200"/>
              </a:spcAft>
              <a:buNone/>
            </a:pPr>
            <a:r>
              <a:rPr lang="en-US" sz="15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Deg → Rad:  × π/180</a:t>
            </a:r>
            <a:endParaRPr lang="en-US" sz="15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163.9° × π/180 ≈ 2.86 rad</a:t>
            </a:r>
            <a:endParaRPr lang="en-US" sz="1500" dirty="0"/>
          </a:p>
          <a:p>
            <a:pPr indent="0" marL="0">
              <a:spcAft>
                <a:spcPts val="200"/>
              </a:spcAft>
              <a:buNone/>
            </a:pPr>
            <a:endParaRPr lang="en-US" sz="15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500" b="1" dirty="0">
                <a:solidFill>
                  <a:srgbClr val="F973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 → Deg:  × 180/π</a:t>
            </a:r>
            <a:endParaRPr lang="en-US" sz="15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2.7 rad × 180/π ≈ 154.7°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457200" y="3291840"/>
            <a:ext cx="8229600" cy="640080"/>
          </a:xfrm>
          <a:prstGeom prst="rect">
            <a:avLst/>
          </a:prstGeom>
          <a:solidFill>
            <a:srgbClr val="E0F7FA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3291840"/>
            <a:ext cx="7772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Common: 30°=π/6   45°=π/4   60°=π/3   90°=π/2   180°=π   360°=2π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Arc Length &amp; Sector Area</a:t>
            </a:r>
            <a:endParaRPr lang="en-US" sz="3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0" y="548640"/>
            <a:ext cx="3840480" cy="347472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57200" y="914400"/>
            <a:ext cx="4389120" cy="12344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5" name="Shape 2"/>
          <p:cNvSpPr/>
          <p:nvPr/>
        </p:nvSpPr>
        <p:spPr>
          <a:xfrm>
            <a:off x="457200" y="914400"/>
            <a:ext cx="64008" cy="123444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6" name="Text 3"/>
          <p:cNvSpPr/>
          <p:nvPr/>
        </p:nvSpPr>
        <p:spPr>
          <a:xfrm>
            <a:off x="685800" y="96012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Arc Length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2560320" y="96012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 = rθ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685800" y="1371600"/>
            <a:ext cx="3931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r=5.7, θ=65° → θ=1.1345 rad → s=5.7×1.1345 ≈ 6.5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457200" y="2377440"/>
            <a:ext cx="4389120" cy="12344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457200" y="2377440"/>
            <a:ext cx="64008" cy="123444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11" name="Text 8"/>
          <p:cNvSpPr/>
          <p:nvPr/>
        </p:nvSpPr>
        <p:spPr>
          <a:xfrm>
            <a:off x="685800" y="242316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Sector Area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2560320" y="242316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= ½r²θ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685800" y="2834640"/>
            <a:ext cx="3931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r=10, θ=3π/5 → A=½×100×(3π/5) ≈ 94.2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457200" y="3931920"/>
            <a:ext cx="4389120" cy="457200"/>
          </a:xfrm>
          <a:prstGeom prst="rect">
            <a:avLst/>
          </a:prstGeom>
          <a:solidFill>
            <a:srgbClr val="F97316">
              <a:alpha val="12000"/>
            </a:srgbClr>
          </a:solidFill>
          <a:ln/>
        </p:spPr>
      </p:sp>
      <p:sp>
        <p:nvSpPr>
          <p:cNvPr id="15" name="Text 12"/>
          <p:cNvSpPr/>
          <p:nvPr/>
        </p:nvSpPr>
        <p:spPr>
          <a:xfrm>
            <a:off x="640080" y="3931920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973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θ MUST be in radians! Convert degrees first: θ_rad = θ_deg × π/180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Triangle Area: Heron's Formula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914400" y="914400"/>
            <a:ext cx="7315200" cy="822960"/>
          </a:xfrm>
          <a:prstGeom prst="rect">
            <a:avLst/>
          </a:prstGeom>
          <a:solidFill>
            <a:srgbClr val="0F2B46"/>
          </a:solidFill>
          <a:ln/>
        </p:spPr>
      </p:sp>
      <p:sp>
        <p:nvSpPr>
          <p:cNvPr id="4" name="Text 2"/>
          <p:cNvSpPr/>
          <p:nvPr/>
        </p:nvSpPr>
        <p:spPr>
          <a:xfrm>
            <a:off x="109728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 = (a+b+c)/2        </a:t>
            </a:r>
            <a:pPr indent="0" marL="0">
              <a:buNone/>
            </a:pPr>
            <a:r>
              <a:rPr lang="en-US" sz="17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= √[s(s−a)(s−b)(s−c)]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914400" y="2011680"/>
            <a:ext cx="7315200" cy="23774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1097280" y="210312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Example: a = 1.5 cm, b = 1.3 cm, c = 2.1 cm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097280" y="2468880"/>
            <a:ext cx="694944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5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= (1.5 + 1.3 + 2.1)/2 = 4.9/2 = 2.45</a:t>
            </a:r>
            <a:endParaRPr lang="en-US" sz="15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s−a = 0.95,    s−b = 1.15,    s−c = 0.35</a:t>
            </a:r>
            <a:endParaRPr lang="en-US" sz="15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6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= √(2.45 × 0.95 × 1.15 × 0.35) = √(0.937) ≈ 1.0 cm²</a:t>
            </a:r>
            <a:endParaRPr lang="en-US" sz="1500" dirty="0"/>
          </a:p>
          <a:p>
            <a:pPr indent="0" marL="0">
              <a:spcAft>
                <a:spcPts val="400"/>
              </a:spcAft>
              <a:buNone/>
            </a:pPr>
            <a:endParaRPr lang="en-US" sz="15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3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Heron's when you know all 3 sides but NOT the height.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Trapezoid Area (Multi-Step)</a:t>
            </a:r>
            <a:endParaRPr lang="en-US" sz="28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0" y="548640"/>
            <a:ext cx="3931920" cy="27432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57200" y="914400"/>
            <a:ext cx="4389120" cy="502920"/>
          </a:xfrm>
          <a:prstGeom prst="rect">
            <a:avLst/>
          </a:prstGeom>
          <a:solidFill>
            <a:srgbClr val="0F2B46"/>
          </a:solidFill>
          <a:ln/>
        </p:spPr>
      </p:sp>
      <p:sp>
        <p:nvSpPr>
          <p:cNvPr id="5" name="Text 2"/>
          <p:cNvSpPr/>
          <p:nvPr/>
        </p:nvSpPr>
        <p:spPr>
          <a:xfrm>
            <a:off x="640080" y="914400"/>
            <a:ext cx="4023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= ½(b₁ + b₂)h     (may need Pythagorean Thm for h)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457200" y="1645920"/>
            <a:ext cx="4389120" cy="30175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640080" y="1737360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Ex: b₁=4.5, b₂=10.1, slant=7.0 m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640080" y="2103120"/>
            <a:ext cx="393192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300"/>
              </a:spcAft>
              <a:buNone/>
            </a:pPr>
            <a:r>
              <a:rPr lang="en-US" sz="140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1: d = b₂ − b₁ = 5.6 m</a:t>
            </a:r>
            <a:endParaRPr lang="en-US" sz="14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2: h² + 5.6² = 7.0²</a:t>
            </a:r>
            <a:endParaRPr lang="en-US" sz="14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4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h² = 49 − 31.36 = 17.64 → h = 4.2 m</a:t>
            </a:r>
            <a:endParaRPr lang="en-US" sz="1400" dirty="0"/>
          </a:p>
          <a:p>
            <a:pPr indent="0" marL="0">
              <a:spcAft>
                <a:spcPts val="300"/>
              </a:spcAft>
              <a:buNone/>
            </a:pPr>
            <a:endParaRPr lang="en-US" sz="14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3: A = ½(4.5+10.1)(4.2)</a:t>
            </a:r>
            <a:endParaRPr lang="en-US" sz="14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6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= ½(14.6)(4.2) = 30.66 m²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Parallel Lines &amp; Proportional Segments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8229600" cy="640080"/>
          </a:xfrm>
          <a:prstGeom prst="rect">
            <a:avLst/>
          </a:prstGeom>
          <a:solidFill>
            <a:srgbClr val="0F2B46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914400"/>
            <a:ext cx="7772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parallel lines cut transversals, corresponding segments are proportional: AB/BD = AC/CE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914400" y="1828800"/>
            <a:ext cx="7315200" cy="25603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1097280" y="192024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Example: AB = 40, BD = 45, AC = 37. Find CE and DC.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097280" y="2286000"/>
            <a:ext cx="69494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5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up proportion:</a:t>
            </a:r>
            <a:endParaRPr lang="en-US" sz="15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6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40/45 = 37/CE</a:t>
            </a:r>
            <a:endParaRPr lang="en-US" sz="15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7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CE = 37 × 45/40 = 41.6 m</a:t>
            </a:r>
            <a:endParaRPr lang="en-US" sz="1500" dirty="0"/>
          </a:p>
          <a:p>
            <a:pPr indent="0" marL="0">
              <a:spcAft>
                <a:spcPts val="400"/>
              </a:spcAft>
              <a:buNone/>
            </a:pPr>
            <a:endParaRPr lang="en-US" sz="15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7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DC = CE − AC = 41.6 − 37 = 4.6 m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 2 Review</dc:title>
  <dc:subject>PptxGenJS Presentation</dc:subject>
  <dc:creator>Math 130</dc:creator>
  <cp:lastModifiedBy>Math 130</cp:lastModifiedBy>
  <cp:revision>1</cp:revision>
  <dcterms:created xsi:type="dcterms:W3CDTF">2026-03-13T13:46:24Z</dcterms:created>
  <dcterms:modified xsi:type="dcterms:W3CDTF">2026-03-13T13:46:24Z</dcterms:modified>
</cp:coreProperties>
</file>