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7315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A T H   1 3 0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Geometry: Circles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Solids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731520" y="3474720"/>
            <a:ext cx="22860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74904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Circumference, Area, Arc Length, Sectors, Radians, Velocity, and Solid Figures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438912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Liberty University  |  Spring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Inscribed Angles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inscribed angle has its vertex on the circle and its sides are chords.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0640" y="1097280"/>
            <a:ext cx="3657600" cy="3657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65760" y="1554480"/>
            <a:ext cx="4572000" cy="1280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554480"/>
            <a:ext cx="4572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502920" y="169164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Inscribed Angle Theorem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02920" y="205740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measure of an inscribed angle is exactly one-half the measure of its intercepted arc.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∠ABC = ½ · arc AC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65760" y="3063240"/>
            <a:ext cx="45720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65760" y="3063240"/>
            <a:ext cx="457200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" y="320040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Corollary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02920" y="34747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inscribed angle in a semicircle is always 90°, because the intercepted arc is 180°.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Chord &amp; Angle Theorems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two chords intersect inside a circle, the angles formed relate to the intercepted arcs.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Intersecting Chords Angle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9659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∠ = ½(arc₁ + arc₂)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02920" y="23317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angle equals half the sum of the two intercepted arcs.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Vertical &amp; Supplementary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92040" y="201168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angles are congruent.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Adjacent angles are supplementary (sum = 180°).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15468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31546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2918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Inscribed Angle ↔ Arc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35661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Inscribed angle → arc = 2 × angle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→ inscribed angle = ½ × arc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315468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31546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21" name="Text 19"/>
          <p:cNvSpPr/>
          <p:nvPr/>
        </p:nvSpPr>
        <p:spPr>
          <a:xfrm>
            <a:off x="4892040" y="32918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Diameter = 180° Arc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92040" y="35661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diameter divides the circle into two semicircles of 180° each.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Circle Angles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∠AED = 133° and arc AB = 52°. AC is a diameter (BD is not). Find ∠AEB, ∠ACB, and arc CD.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53035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530352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737360"/>
            <a:ext cx="50292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(a): Find ∠AEB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∠AEB and ∠AED are supplementary (straight line).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∠AEB = 180° − 133° = 47°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(b): Find ∠ACB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∠ACB is inscribed, intercepting arc AB = 52°.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∠ACB = ½ × 52° = 26°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3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(c): Find arc CD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133° = ½(arc AD + arc BC). Arc BC = 180° − 52° = 128°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266° = arc AD + 128° → arc AD = 138°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CD = 180° − 138° = 42°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943600" y="1554480"/>
            <a:ext cx="283464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943600" y="1554480"/>
            <a:ext cx="2834640" cy="54864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1" name="Shape 9"/>
          <p:cNvSpPr/>
          <p:nvPr/>
        </p:nvSpPr>
        <p:spPr>
          <a:xfrm>
            <a:off x="5943600" y="1554480"/>
            <a:ext cx="2834640" cy="292608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2" name="Text 10"/>
          <p:cNvSpPr/>
          <p:nvPr/>
        </p:nvSpPr>
        <p:spPr>
          <a:xfrm>
            <a:off x="6126480" y="17830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(a) ∠AEB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126480" y="2057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47°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126480" y="26517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(b) ∠ACB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126480" y="29260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26°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126480" y="35204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(c) arc CD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126480" y="379476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42°</a:t>
            </a:r>
            <a:endParaRPr lang="en-US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E C T I O N  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 Measure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Arc Length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731520" y="3108960"/>
            <a:ext cx="18288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3832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DMS notation, radians, degree-radian conversion, arc length, and sector area formulas.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Degrees, Minutes &amp; Seconds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in navigation and surveying use DMS notation. 1° = 60′ (minutes), 1′ = 60″ (seconds).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DMS → Decimal Degrees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9659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Decimal = D + M/60 + S/3600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02920" y="23317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minutes by 60, seconds by 3600, then add all parts.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Decimal → DMS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92040" y="2011680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Whole part = degrees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Decimal × 60 → whole part = minutes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Remaining decimal × 60 = seconds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20040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320040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3375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37°41′11″ → Decimal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" y="361188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37 + 41/60 + 11/3600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37 + 0.6833 + 0.003056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37.6864°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754880" y="320040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320040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1" name="Text 19"/>
          <p:cNvSpPr/>
          <p:nvPr/>
        </p:nvSpPr>
        <p:spPr>
          <a:xfrm>
            <a:off x="4892040" y="33375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36.3492° → DMS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892040" y="361188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36°. 0.3492 × 60 = 20.952 → M = 20′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0.952 × 60 = 57.12 → S ≈ 57″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36°20′57″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 &amp; Radians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central angle intercepts an arc equal in length to the radius, that angle is exactly 1 radian.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27432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27432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Relationship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2π rad = 360°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 rad = 180°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337560" y="1554480"/>
            <a:ext cx="26517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337560" y="1554480"/>
            <a:ext cx="26517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6916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 → Radians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74720" y="201168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Multiply by π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by 180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17920" y="1554480"/>
            <a:ext cx="256032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217920" y="1554480"/>
            <a:ext cx="256032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6" name="Text 14"/>
          <p:cNvSpPr/>
          <p:nvPr/>
        </p:nvSpPr>
        <p:spPr>
          <a:xfrm>
            <a:off x="6355080" y="16916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Radians → Degrees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55080" y="201168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Multiply by 180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by π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radian ≈ 57.296°. Think of it as the angle that "unwraps" one radius-length of arc.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Conversion Examples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converting between degrees and radians in both directions.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Radians → Degrees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057400"/>
            <a:ext cx="3749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π/6 → (π/6)(180/π) = 30°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2.7 rad → (2.7)(180/π) ≈ 154.699°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rad → (1)(180/π) ≈ 57.296°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402336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6916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Degrees → Radians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92040" y="2057400"/>
            <a:ext cx="3749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45° → (45)(π/180) = π/4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120° → (120)(π/180) = 2π/3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255° → (255)(π/180) = 17π/12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1° → π/180 ≈ 0.01745 rad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π rad = 180° is the bridge. Multiply by whichever fraction cancels the unit you want to eliminate.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Sketching Angles in Standard Position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position: vertex at origin, initial side along the positive x-axis.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" y="1188720"/>
            <a:ext cx="3840480" cy="38404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206240" y="1554480"/>
            <a:ext cx="457200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206240" y="1554480"/>
            <a:ext cx="4572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4343400" y="169164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Sketch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343400" y="196596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Place the initial side along the positive x-axis.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Rotate counterclockwise for positive angles,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clockwise for negative angles.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Draw the terminal side at the given angle.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206240" y="2926080"/>
            <a:ext cx="457200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206240" y="2926080"/>
            <a:ext cx="457200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0"/>
          <p:cNvSpPr/>
          <p:nvPr/>
        </p:nvSpPr>
        <p:spPr>
          <a:xfrm>
            <a:off x="4343400" y="306324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Angles to Know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343400" y="333756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π/6 = 30°     π/4 = 45°     π/3 = 60°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π/2 = 90°     π = 180°       3π/2 = 270°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2π = 360°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Negative: −π/4 is 45° clockwise from x-axis.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 on the Unit Circle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unit circle (r = 1), the arc length equals the central angle in radians: s = θ.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" y="1097280"/>
            <a:ext cx="3931920" cy="3931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206240" y="1554480"/>
            <a:ext cx="457200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206240" y="1554480"/>
            <a:ext cx="4572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4343400" y="169164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s = θ on the Unit Circle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343400" y="1965960"/>
            <a:ext cx="4297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s = rθ and r = 1: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(1)θ = θ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radian measure of an angle IS the arc length on the unit circle.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206240" y="3200400"/>
            <a:ext cx="457200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206240" y="3200400"/>
            <a:ext cx="457200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0"/>
          <p:cNvSpPr/>
          <p:nvPr/>
        </p:nvSpPr>
        <p:spPr>
          <a:xfrm>
            <a:off x="4343400" y="3337560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343400" y="3611880"/>
            <a:ext cx="4297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2π/3. On the unit circle: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 s = 2π/3 ≈ 2.094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circle with r = 5: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5 · (2π/3) = 10π/3 ≈ 10.472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distance along the curved part of a circle between two points. θ must be in radians.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 = rθ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02920" y="21945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arc length,  r = radius,  θ = central angle (radians)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40233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6916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θ is in degrees: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92040" y="2011680"/>
            <a:ext cx="3749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to radians first by multiplying by π/180,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apply s = rθ.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01752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01752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315468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342900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π/3,  radius = 10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rθ = 10 · (π/3) = 10π/3 ≈ 10.472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754880" y="301752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54880" y="301752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0" name="Text 18"/>
          <p:cNvSpPr/>
          <p:nvPr/>
        </p:nvSpPr>
        <p:spPr>
          <a:xfrm>
            <a:off x="4892040" y="315468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2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92040" y="34290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45°,  radius = 21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Convert: 45° × π/180 = π/4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21 · (π/4) = 21π/4 ≈ 16.493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Goals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lesson, you will be able to: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26517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600200"/>
            <a:ext cx="2651760" cy="54864"/>
          </a:xfrm>
          <a:prstGeom prst="rect">
            <a:avLst/>
          </a:prstGeom>
          <a:solidFill>
            <a:srgbClr val="1A7C8F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828800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60120" y="1783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circle components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94360" y="21945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and define radius, diameter, chord, tangent, secant, arc, sector, and segment.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291840" y="1600200"/>
            <a:ext cx="26517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91840" y="1600200"/>
            <a:ext cx="2651760" cy="54864"/>
          </a:xfrm>
          <a:prstGeom prst="rect">
            <a:avLst/>
          </a:prstGeom>
          <a:solidFill>
            <a:srgbClr val="1A7C8F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82880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794760" y="1783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Calculate areas of basic shapes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429000" y="21945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areas of triangles, parallelograms, trapezoids, piecewise figures, and concentric circle regions.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126480" y="1600200"/>
            <a:ext cx="26517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126480" y="1600200"/>
            <a:ext cx="2651760" cy="54864"/>
          </a:xfrm>
          <a:prstGeom prst="rect">
            <a:avLst/>
          </a:prstGeom>
          <a:solidFill>
            <a:srgbClr val="1A7C8F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828800"/>
            <a:ext cx="274320" cy="2743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629400" y="1783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Convert angles (DMS &amp; radians)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6263640" y="219456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between DMS, decimal degrees, and radians.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457200" y="3291840"/>
            <a:ext cx="26517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457200" y="3291840"/>
            <a:ext cx="2651760" cy="54864"/>
          </a:xfrm>
          <a:prstGeom prst="rect">
            <a:avLst/>
          </a:prstGeom>
          <a:solidFill>
            <a:srgbClr val="C9982E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3520440"/>
            <a:ext cx="274320" cy="2743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60120" y="3474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 length, sectors &amp; velocity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594360" y="38862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s = rθ, A = ½r²θ, and v = rω to solve problems.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3291840" y="3291840"/>
            <a:ext cx="26517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3291840" y="3291840"/>
            <a:ext cx="2651760" cy="54864"/>
          </a:xfrm>
          <a:prstGeom prst="rect">
            <a:avLst/>
          </a:prstGeom>
          <a:solidFill>
            <a:srgbClr val="C9982E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520440"/>
            <a:ext cx="274320" cy="274320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3794760" y="34747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Volume &amp; surface area of solids</a:t>
            </a:r>
            <a:endParaRPr lang="en-US" sz="1200" dirty="0"/>
          </a:p>
        </p:txBody>
      </p:sp>
      <p:sp>
        <p:nvSpPr>
          <p:cNvPr id="30" name="Text 23"/>
          <p:cNvSpPr/>
          <p:nvPr/>
        </p:nvSpPr>
        <p:spPr>
          <a:xfrm>
            <a:off x="3429000" y="38862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formulas for prisms, cylinders, cones, spheres, and pyramids.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of a Sector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sector is the "pie-slice" region between two radii and an arc. Its area is proportional to θ.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½r²θ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502920" y="21945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area,  r = radius,  θ = central angle (radians)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402336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6916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Alternatively (degrees):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92040" y="2011680"/>
            <a:ext cx="3749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(θ/360) · πr²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simply the fraction of the full circle's area.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01752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01752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315468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342900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π/3,  radius = 10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½(10²)(π/3) = 50π/3 ≈ 52.360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754880" y="301752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54880" y="301752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0" name="Text 18"/>
          <p:cNvSpPr/>
          <p:nvPr/>
        </p:nvSpPr>
        <p:spPr>
          <a:xfrm>
            <a:off x="4892040" y="315468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2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92040" y="34290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 = 45°,  radius = 21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Convert: 45° × π/180 = π/4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½(21²)(π/4) = 441π/8 ≈ 173.18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Real-World Sector Problems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arc length and sector area to aviation and everyday scenarios.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1605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16052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Aviation Arc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3840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15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south on 12 NM arc from 090 to 210 radial.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angle: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210° − 90° = 120° = 2π/3 rad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12(2π/3) = 8π ≈ 25.13 NM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at 120 kt: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25.13/120 ≈ 0.209 hr ≈ 12.6 min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TLAR check: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120° is ⅓ of 360°, so ⅓ × 2π(12) ≈ 25 NM ✓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1554480"/>
            <a:ext cx="40690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554480"/>
            <a:ext cx="406908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4632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Sprinkler Coverage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2011680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15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sprinkler sprays water 20 ft, covering a 150° sector.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area of the watered region.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150° × π/180 = 5π/6 rad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Area: </a:t>
            </a:r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½(20²)(5π/6)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½(400)(5π/6)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1000π/3 ≈ 1047.2 ft²</a:t>
            </a: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endParaRPr lang="en-US" sz="11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15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about 150/360 ≈ 41.7% of the full circle.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E C T I O N  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Linear &amp; Angular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Velocity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731520" y="3108960"/>
            <a:ext cx="18288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3832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rotational speed to the speed of a point on a spinning object.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Linear &amp; Angular Velocity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ways to describe how fast something spins — and how they connect.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Angular Velocity (ω)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9659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ω = θ / t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02920" y="23774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fast the angle changes. Measured in rad/s or rad/min.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754880" y="155448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Linear Velocity (v)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92040" y="19659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rω = s / t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892040" y="23774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of a point on the rotating object. Farther from center → faster.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65760" y="3291840"/>
            <a:ext cx="8412480" cy="7772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291840"/>
            <a:ext cx="841248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40156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Converting RPM to Radians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834640" y="340156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revolution = 2π radians. So n RPM = n × 2π rad/min. Always convert before using v = rω.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v = rω — linear velocity is directly proportional to both radius and angular velocity.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Riverboat Paddles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Radius = 8.50 ft, turning at 20.0 RPM. Find the speed of a paddle tip.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530352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530352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50292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Convert RPM to angular velocity:</a:t>
            </a: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20.0 rev/min × 2π rad/rev = 40π rad/min</a:t>
            </a: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Apply v = rω:</a:t>
            </a: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8.50 ft × 40π rad/min = 340π ft/min</a:t>
            </a: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Convert to convenient units:</a:t>
            </a:r>
            <a:endParaRPr lang="en-US" sz="125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340π ≈ 1068 ft/min ≈ 12.14 mi/hr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2834640" cy="274320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1" name="Text 9"/>
          <p:cNvSpPr/>
          <p:nvPr/>
        </p:nvSpPr>
        <p:spPr>
          <a:xfrm>
            <a:off x="6126480" y="17373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26480" y="2103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1068 ft/min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126480" y="25603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12.14 mi/hr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126480" y="310896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paddle tip moves at about 12 miles per hour through the water.</a:t>
            </a:r>
            <a:endParaRPr lang="en-US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Velocity Examples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 shaft rotation and wind turbine blade tips.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Drive Shaft Rotation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3749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Tachometer reads 3200 RPM. Angle in 1 second?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3200 × 2π/60 ≈ 335.1 rad/s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1 s: θ = 335.1 rad ≈ 53.3 revolutions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554480"/>
            <a:ext cx="402336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92040" y="169164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Wind Turbine Blade Tips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92040" y="2011680"/>
            <a:ext cx="3749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0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Blades 116 ft long at 22.0 RPM. Tip speed?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22.0 × 2π = 44π rad/min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116 × 44π ≈ 16,035 ft/min</a:t>
            </a:r>
            <a:endParaRPr lang="en-US" sz="12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182.2 mph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657600"/>
            <a:ext cx="841248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657600"/>
            <a:ext cx="841248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3794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Bonus: Turbine Sweep Area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20624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πr² = π(116)² = 13,456π ≈ 42,273 ft² ÷ 43,560 ft²/acre ≈ 0.97 acres — nearly a full acre of wind capture.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E C T I O N   4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Solid Geometric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Figures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731520" y="3108960"/>
            <a:ext cx="18288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3832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and surface area formulas for common three-dimensional shapes.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Volume &amp; Surface Area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base area, P = perimeter, l = slant height, h = height, r = radius.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46304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463040"/>
            <a:ext cx="269748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Rectangular Prism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75488" y="19202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lwh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2(lw+lh+wh)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46120" y="146304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1463040"/>
            <a:ext cx="269748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3355848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Cylinder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55848" y="19202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πr²h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355848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2πr²+2πrh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26480" y="146304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1463040"/>
            <a:ext cx="269748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8" name="Text 16"/>
          <p:cNvSpPr/>
          <p:nvPr/>
        </p:nvSpPr>
        <p:spPr>
          <a:xfrm>
            <a:off x="6236208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36208" y="19202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⅓πr²h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236208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πr²+πrl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31546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65760" y="3154680"/>
            <a:ext cx="269748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" y="32918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Sphere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75488" y="36118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⁴⁄₃πr³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75488" y="40233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4πr²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46120" y="31546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246120" y="3154680"/>
            <a:ext cx="269748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28" name="Text 26"/>
          <p:cNvSpPr/>
          <p:nvPr/>
        </p:nvSpPr>
        <p:spPr>
          <a:xfrm>
            <a:off x="3355848" y="32918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Right Pyramid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355848" y="36118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⅓Bh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3355848" y="40233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B+½Pl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126480" y="31546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26480" y="3154680"/>
            <a:ext cx="269748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33" name="Text 31"/>
          <p:cNvSpPr/>
          <p:nvPr/>
        </p:nvSpPr>
        <p:spPr>
          <a:xfrm>
            <a:off x="6236208" y="32918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Triangular Prism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236208" y="36118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Bh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6236208" y="40233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Area:  SA = 2B+Ph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Drain Pipe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12 ft pipe (inner diameter 4 in) is clogged. Will two 5-gallon buckets hold the water? (1 gal = 231 in³)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530352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530352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737360"/>
            <a:ext cx="50292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Convert to consistent units: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Length: 12 ft = 144 in.  Radius: 4/2 = 2 in.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Volume of the cylinder: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πr²h = π(2²)(144) = 576π ≈ 1809.56 in³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Convert to gallons: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1809.56 ÷ 231 ≈ 7.83 gallons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Compare:</a:t>
            </a:r>
            <a:endParaRPr lang="en-US" sz="12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5-gal buckets = 10 gal. Since 7.83 &lt; 10, yes!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943600" y="1554480"/>
            <a:ext cx="2834640" cy="274320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0" name="Text 8"/>
          <p:cNvSpPr/>
          <p:nvPr/>
        </p:nvSpPr>
        <p:spPr>
          <a:xfrm>
            <a:off x="6126480" y="17373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126480" y="2103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Yes ✓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126480" y="26060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7.83 gal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126480" y="310896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5-gallon buckets provide more than enough capacity (10 gal &gt; 7.83 gal).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 Quick Reference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the key formulas from this unit in one place.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08760"/>
            <a:ext cx="40233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0876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Circle &amp; Area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2πr = πd          A = πr²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Annulus: A = π(R² − r²)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Triangle: A = ½bh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Parallelogram: A = bh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Trapezoid: A = ½(b₁+b₂)h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 Length &amp; Sector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rθ          A = ½r²θ     (θ in radians)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Conversions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 → Rad: multiply by π/180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 → Deg: multiply by 180/π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DMS → Dec: D + M/60 + S/3600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1508760"/>
            <a:ext cx="40233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50876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691640"/>
            <a:ext cx="37490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Velocity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ω = θ/t          v = rω = s/t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RPM → rad/min: n × 2π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Solids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Rect. Prism: V=lwh  SA=2(lw+lh+wh)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Cylinder: V=πr²h  SA=2πr²+2πrh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Cone: V=⅓πr²h  SA=πr²+πrl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Sphere: V=⁴⁄₃πr³  SA=4πr²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Pyramid: V=⅓Bh  SA=B+½Pl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Inscribed Angle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∠inscribed = ½ × intercepted arc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out: Always convert to radians before using s = rθ or A = ½r²θ. Always use radius (not diameter) for area.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E C T I O N   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14630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Course Readiness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Circle Basics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731520" y="3108960"/>
            <a:ext cx="18288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3832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formulas for basic shapes, circumference, and circle terminology.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37160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731520" y="2103120"/>
            <a:ext cx="1828800" cy="36576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37744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Katz, V. J. (1998). A History of Mathematics: An Introduction (2nd ed.).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York, NY: Addison-Wesley.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41148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  |  Liberty University  |  Spring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of Basic Shapes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Triangle, parallelogram, and trapezoid — the foundational area formulas you will use throughout this unit.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26517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½ b h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02920" y="256032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12 cm, h = 5 cm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½(12)(5) = 30 cm²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46120" y="15544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1554480"/>
            <a:ext cx="26517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3383280" y="16916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Parallelogram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38328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b h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383280" y="256032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9 in, h = 4 in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(9)(4) = 36 in²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26480" y="1554480"/>
            <a:ext cx="265176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1554480"/>
            <a:ext cx="26517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16916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Trapezoid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26364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½(b</a:t>
            </a:r>
            <a:pPr indent="0" marL="0">
              <a:buNone/>
            </a:pPr>
            <a:r>
              <a:rPr lang="en-US" sz="16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₁</a:t>
            </a:r>
            <a:pPr indent="0" marL="0">
              <a:buNone/>
            </a:pPr>
            <a:r>
              <a:rPr lang="en-US" sz="22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+ b</a:t>
            </a:r>
            <a:pPr indent="0" marL="0">
              <a:buNone/>
            </a:pPr>
            <a:r>
              <a:rPr lang="en-US" sz="16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₂</a:t>
            </a:r>
            <a:pPr indent="0" marL="0">
              <a:buNone/>
            </a:pPr>
            <a:r>
              <a:rPr lang="en-US" sz="22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)h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263640" y="256032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b₁ = 8, b₂ = 14, h = 6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½(8+14)(6) = 66 units²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h is always the perpendicular height, not a slanted side.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Piecewise Rectangular Figures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complex shapes into rectangles, find each area, then add them together.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2148840"/>
            <a:ext cx="37490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pPr indent="0" marL="0">
              <a:spcAft>
                <a:spcPts val="4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how to split the figure into non-overlapping rectangles.</a:t>
            </a:r>
            <a:endParaRPr lang="en-US" sz="12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pPr indent="0" marL="0">
              <a:spcAft>
                <a:spcPts val="4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 the area of each rectangle (A = l × w).</a:t>
            </a:r>
            <a:endParaRPr lang="en-US" sz="12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pPr indent="0" marL="0">
              <a:spcAft>
                <a:spcPts val="4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all rectangle areas together for the total.</a:t>
            </a:r>
            <a:endParaRPr lang="en-US" sz="1250" dirty="0"/>
          </a:p>
          <a:p>
            <a:pPr indent="0" marL="0">
              <a:spcAft>
                <a:spcPts val="400"/>
              </a:spcAft>
              <a:buNone/>
            </a:pPr>
            <a:endParaRPr lang="en-US" sz="125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250" b="1" dirty="0">
                <a:solidFill>
                  <a:srgbClr val="C99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</a:t>
            </a:r>
            <a:pPr indent="0" marL="0">
              <a:spcAft>
                <a:spcPts val="400"/>
              </a:spcAft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also find the area of the bounding rectangle and subtract the missing pieces.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663440" y="1554480"/>
            <a:ext cx="4114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63440" y="1554480"/>
            <a:ext cx="411480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2" name="Text 10"/>
          <p:cNvSpPr/>
          <p:nvPr/>
        </p:nvSpPr>
        <p:spPr>
          <a:xfrm>
            <a:off x="4800600" y="16916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800600" y="2148840"/>
            <a:ext cx="38404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L-shaped room: overall 10 ft × 8 ft with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 ft × 3 ft piece removed from one corner.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1 (subtraction):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rectangle: 10 × 8 = 80 ft²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Removed piece: 4 × 3 = 12 ft²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area = 80 − 12 = 68 ft²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Circle Terminology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circle is the set of all points in a plane equidistant from a fixed point (the center).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" y="1371600"/>
            <a:ext cx="3474720" cy="34747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931920" y="1463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931920" y="1463040"/>
            <a:ext cx="24231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4041648" y="1600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Radius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041648" y="1901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 to circle. Half the diameter.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537960" y="1463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37960" y="1463040"/>
            <a:ext cx="24231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0"/>
          <p:cNvSpPr/>
          <p:nvPr/>
        </p:nvSpPr>
        <p:spPr>
          <a:xfrm>
            <a:off x="6647688" y="1600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Diameter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647688" y="1901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Chord through center. Equal to 2r.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931920" y="2606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3931920" y="2606040"/>
            <a:ext cx="24231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7" name="Text 14"/>
          <p:cNvSpPr/>
          <p:nvPr/>
        </p:nvSpPr>
        <p:spPr>
          <a:xfrm>
            <a:off x="4041648" y="2743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Chord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041648" y="3044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with both endpoints on circle.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537960" y="2606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6537960" y="2606040"/>
            <a:ext cx="24231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1" name="Text 18"/>
          <p:cNvSpPr/>
          <p:nvPr/>
        </p:nvSpPr>
        <p:spPr>
          <a:xfrm>
            <a:off x="6647688" y="2743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Tangent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647688" y="3044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 touching circle at exactly one point.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931920" y="3749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3931920" y="3749040"/>
            <a:ext cx="24231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25" name="Text 22"/>
          <p:cNvSpPr/>
          <p:nvPr/>
        </p:nvSpPr>
        <p:spPr>
          <a:xfrm>
            <a:off x="4041648" y="3886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Secant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4041648" y="4187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 intersecting circle at two points.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537960" y="3749040"/>
            <a:ext cx="2423160" cy="960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6537960" y="3749040"/>
            <a:ext cx="24231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9" name="Text 26"/>
          <p:cNvSpPr/>
          <p:nvPr/>
        </p:nvSpPr>
        <p:spPr>
          <a:xfrm>
            <a:off x="6647688" y="38862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Center</a:t>
            </a:r>
            <a:endParaRPr lang="en-US" sz="1300" dirty="0"/>
          </a:p>
        </p:txBody>
      </p:sp>
      <p:sp>
        <p:nvSpPr>
          <p:cNvPr id="30" name="Text 27"/>
          <p:cNvSpPr/>
          <p:nvPr/>
        </p:nvSpPr>
        <p:spPr>
          <a:xfrm>
            <a:off x="6647688" y="418795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equidistant point.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Arcs, Sectors &amp; Segments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regions and curves defined within a circle.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1188720"/>
            <a:ext cx="3657600" cy="3657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65760" y="1554480"/>
            <a:ext cx="448056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554480"/>
            <a:ext cx="44805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502920" y="166420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645920" y="166420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portion of the circumference. Minor arc &lt; semicircle; major arc &gt; semicircle.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65760" y="2423160"/>
            <a:ext cx="448056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65760" y="2423160"/>
            <a:ext cx="44805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" y="253288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 Angle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645920" y="253288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at the center formed by two radii. Its measure equals the intercepted arc.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65760" y="3291840"/>
            <a:ext cx="448056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365760" y="3291840"/>
            <a:ext cx="44805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7" name="Text 14"/>
          <p:cNvSpPr/>
          <p:nvPr/>
        </p:nvSpPr>
        <p:spPr>
          <a:xfrm>
            <a:off x="502920" y="340156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645920" y="340156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"pie-slice" region between two radii and the arc they intercept.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365760" y="4160520"/>
            <a:ext cx="448056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365760" y="4160520"/>
            <a:ext cx="44805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1" name="Text 18"/>
          <p:cNvSpPr/>
          <p:nvPr/>
        </p:nvSpPr>
        <p:spPr>
          <a:xfrm>
            <a:off x="502920" y="427024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Segment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645920" y="427024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region between a chord and its arc. A chord creates a minor and major segment.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Circumference &amp; Area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fundamental measurements of every circle.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Circumference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 = πd = 2πr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02920" y="24231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distance around the circle.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155448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55448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3" name="Text 11"/>
          <p:cNvSpPr/>
          <p:nvPr/>
        </p:nvSpPr>
        <p:spPr>
          <a:xfrm>
            <a:off x="4892040" y="16916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92040" y="20116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πr²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4892040" y="242316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space enclosed by the circle. Always use the radius.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20040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200400"/>
            <a:ext cx="402336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3375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Circumference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2920" y="361188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5 → C = 2π(5) = 10π ≈ 31.416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7.6 → C = 2π(7.6) = 15.2π ≈ 47.752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54880" y="3200400"/>
            <a:ext cx="402336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3200400"/>
            <a:ext cx="402336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22" name="Text 20"/>
          <p:cNvSpPr/>
          <p:nvPr/>
        </p:nvSpPr>
        <p:spPr>
          <a:xfrm>
            <a:off x="4892040" y="33375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Area (exact)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892040" y="361188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5 → A = π(5²) = 25π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3 → A = π(3²) = 9π ≈ 28.274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663440"/>
            <a:ext cx="804672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answers in terms of π for exact answers. Use π ≈ 3.14159 for decimal approximations.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828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Between Concentric Circles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8046720" cy="50292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9144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one circle is inside another sharing the same center, the ring-shaped region between them is called an annulus.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" y="1280160"/>
            <a:ext cx="3474720" cy="34747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931920" y="1554480"/>
            <a:ext cx="484632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931920" y="1554480"/>
            <a:ext cx="4846320" cy="54864"/>
          </a:xfrm>
          <a:prstGeom prst="rect">
            <a:avLst/>
          </a:prstGeom>
          <a:solidFill>
            <a:srgbClr val="1A7C8F"/>
          </a:solidFill>
          <a:ln/>
        </p:spPr>
      </p:sp>
      <p:sp>
        <p:nvSpPr>
          <p:cNvPr id="9" name="Text 6"/>
          <p:cNvSpPr/>
          <p:nvPr/>
        </p:nvSpPr>
        <p:spPr>
          <a:xfrm>
            <a:off x="4069080" y="169164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C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069080" y="1965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πR² − πr² = π(R² − r²)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4069080" y="233172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outer radius, r = inner radius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31920" y="2880360"/>
            <a:ext cx="484632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931920" y="2880360"/>
            <a:ext cx="4846320" cy="54864"/>
          </a:xfrm>
          <a:prstGeom prst="rect">
            <a:avLst/>
          </a:prstGeom>
          <a:solidFill>
            <a:srgbClr val="C9982E"/>
          </a:solidFill>
          <a:ln/>
        </p:spPr>
      </p:sp>
      <p:sp>
        <p:nvSpPr>
          <p:cNvPr id="14" name="Text 11"/>
          <p:cNvSpPr/>
          <p:nvPr/>
        </p:nvSpPr>
        <p:spPr>
          <a:xfrm>
            <a:off x="4069080" y="301752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98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069080" y="3337560"/>
            <a:ext cx="4572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circular fountain has radius 4 ft. A walkway 3 ft wide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surrounds it. Find the area of the walkway.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4 + 3 = 7 ft,  r = 4 ft</a:t>
            </a:r>
            <a:endParaRPr lang="en-US" sz="12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1A7C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π(7² − 4²) = π(49 − 16) = 33π ≈ 103.67 ft²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130 – Geometry: Circles &amp; Solids</dc:title>
  <dc:subject>PptxGenJS Presentation</dc:subject>
  <dc:creator>Liberty University</dc:creator>
  <cp:lastModifiedBy>Liberty University</cp:lastModifiedBy>
  <cp:revision>1</cp:revision>
  <dcterms:created xsi:type="dcterms:W3CDTF">2026-03-09T18:40:59Z</dcterms:created>
  <dcterms:modified xsi:type="dcterms:W3CDTF">2026-03-09T18:40:59Z</dcterms:modified>
</cp:coreProperties>
</file>