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sldIdLst>
    <p:sldId id="256" r:id="rId2"/>
    <p:sldId id="314" r:id="rId3"/>
    <p:sldId id="286" r:id="rId4"/>
    <p:sldId id="257" r:id="rId5"/>
    <p:sldId id="258" r:id="rId6"/>
    <p:sldId id="287" r:id="rId7"/>
    <p:sldId id="310" r:id="rId8"/>
    <p:sldId id="259" r:id="rId9"/>
    <p:sldId id="289" r:id="rId10"/>
    <p:sldId id="260" r:id="rId11"/>
    <p:sldId id="261" r:id="rId12"/>
    <p:sldId id="295" r:id="rId13"/>
    <p:sldId id="262" r:id="rId14"/>
    <p:sldId id="263" r:id="rId15"/>
    <p:sldId id="296" r:id="rId16"/>
    <p:sldId id="311" r:id="rId17"/>
    <p:sldId id="264" r:id="rId18"/>
    <p:sldId id="315" r:id="rId19"/>
    <p:sldId id="265" r:id="rId20"/>
    <p:sldId id="266" r:id="rId21"/>
    <p:sldId id="312" r:id="rId22"/>
    <p:sldId id="297" r:id="rId23"/>
    <p:sldId id="298" r:id="rId24"/>
    <p:sldId id="267" r:id="rId25"/>
    <p:sldId id="268" r:id="rId26"/>
    <p:sldId id="269" r:id="rId27"/>
    <p:sldId id="313" r:id="rId28"/>
    <p:sldId id="299" r:id="rId29"/>
    <p:sldId id="290" r:id="rId30"/>
    <p:sldId id="270" r:id="rId31"/>
    <p:sldId id="271" r:id="rId32"/>
    <p:sldId id="272" r:id="rId33"/>
    <p:sldId id="300" r:id="rId34"/>
    <p:sldId id="273" r:id="rId35"/>
    <p:sldId id="274" r:id="rId36"/>
    <p:sldId id="291" r:id="rId37"/>
    <p:sldId id="275" r:id="rId38"/>
    <p:sldId id="292" r:id="rId39"/>
    <p:sldId id="293" r:id="rId40"/>
    <p:sldId id="301" r:id="rId41"/>
    <p:sldId id="276" r:id="rId42"/>
    <p:sldId id="277" r:id="rId43"/>
    <p:sldId id="302" r:id="rId44"/>
    <p:sldId id="278" r:id="rId45"/>
    <p:sldId id="279" r:id="rId46"/>
    <p:sldId id="303" r:id="rId47"/>
    <p:sldId id="304" r:id="rId48"/>
    <p:sldId id="280" r:id="rId49"/>
    <p:sldId id="281" r:id="rId50"/>
    <p:sldId id="305" r:id="rId51"/>
    <p:sldId id="306" r:id="rId52"/>
    <p:sldId id="294" r:id="rId53"/>
    <p:sldId id="307" r:id="rId54"/>
    <p:sldId id="282" r:id="rId55"/>
    <p:sldId id="308" r:id="rId56"/>
    <p:sldId id="284" r:id="rId57"/>
    <p:sldId id="309" r:id="rId5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B815FC-C6D2-48B4-BE3B-C772A4756563}" v="38" dt="2026-03-04T19:36:28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k, Andrew Harrison (General Math and Science)" userId="d2898ccd-3028-4ee4-8f2f-5598df4c43dc" providerId="ADAL" clId="{D0EF2AF6-1D9C-4815-94DD-A346A16C3C87}"/>
    <pc:docChg chg="undo custSel addSld modSld">
      <pc:chgData name="Volk, Andrew Harrison (General Math and Science)" userId="d2898ccd-3028-4ee4-8f2f-5598df4c43dc" providerId="ADAL" clId="{D0EF2AF6-1D9C-4815-94DD-A346A16C3C87}" dt="2026-03-04T19:39:11.016" v="334" actId="14100"/>
      <pc:docMkLst>
        <pc:docMk/>
      </pc:docMkLst>
      <pc:sldChg chg="modSp mod">
        <pc:chgData name="Volk, Andrew Harrison (General Math and Science)" userId="d2898ccd-3028-4ee4-8f2f-5598df4c43dc" providerId="ADAL" clId="{D0EF2AF6-1D9C-4815-94DD-A346A16C3C87}" dt="2026-03-02T18:49:27.214" v="2" actId="27636"/>
        <pc:sldMkLst>
          <pc:docMk/>
          <pc:sldMk cId="0" sldId="258"/>
        </pc:sldMkLst>
        <pc:spChg chg="mod">
          <ac:chgData name="Volk, Andrew Harrison (General Math and Science)" userId="d2898ccd-3028-4ee4-8f2f-5598df4c43dc" providerId="ADAL" clId="{D0EF2AF6-1D9C-4815-94DD-A346A16C3C87}" dt="2026-03-02T18:49:27.214" v="2" actId="27636"/>
          <ac:spMkLst>
            <pc:docMk/>
            <pc:sldMk cId="0" sldId="258"/>
            <ac:spMk id="51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9:10:02.431" v="27" actId="1076"/>
        <pc:sldMkLst>
          <pc:docMk/>
          <pc:sldMk cId="0" sldId="264"/>
        </pc:sldMkLst>
        <pc:spChg chg="mod">
          <ac:chgData name="Volk, Andrew Harrison (General Math and Science)" userId="d2898ccd-3028-4ee4-8f2f-5598df4c43dc" providerId="ADAL" clId="{D0EF2AF6-1D9C-4815-94DD-A346A16C3C87}" dt="2026-03-02T19:00:30.609" v="26" actId="14100"/>
          <ac:spMkLst>
            <pc:docMk/>
            <pc:sldMk cId="0" sldId="264"/>
            <ac:spMk id="4" creationId="{00000000-0000-0000-0000-000000000000}"/>
          </ac:spMkLst>
        </pc:spChg>
        <pc:picChg chg="mod">
          <ac:chgData name="Volk, Andrew Harrison (General Math and Science)" userId="d2898ccd-3028-4ee4-8f2f-5598df4c43dc" providerId="ADAL" clId="{D0EF2AF6-1D9C-4815-94DD-A346A16C3C87}" dt="2026-03-02T19:10:02.431" v="27" actId="1076"/>
          <ac:picMkLst>
            <pc:docMk/>
            <pc:sldMk cId="0" sldId="264"/>
            <ac:picMk id="50" creationId="{00000000-0000-0000-0000-000000000000}"/>
          </ac:picMkLst>
        </pc:picChg>
      </pc:sldChg>
      <pc:sldChg chg="addSp delSp modSp mod">
        <pc:chgData name="Volk, Andrew Harrison (General Math and Science)" userId="d2898ccd-3028-4ee4-8f2f-5598df4c43dc" providerId="ADAL" clId="{D0EF2AF6-1D9C-4815-94DD-A346A16C3C87}" dt="2026-03-04T19:34:08.428" v="240" actId="20577"/>
        <pc:sldMkLst>
          <pc:docMk/>
          <pc:sldMk cId="0" sldId="271"/>
        </pc:sldMkLst>
        <pc:spChg chg="mod">
          <ac:chgData name="Volk, Andrew Harrison (General Math and Science)" userId="d2898ccd-3028-4ee4-8f2f-5598df4c43dc" providerId="ADAL" clId="{D0EF2AF6-1D9C-4815-94DD-A346A16C3C87}" dt="2026-03-04T19:34:08.428" v="240" actId="20577"/>
          <ac:spMkLst>
            <pc:docMk/>
            <pc:sldMk cId="0" sldId="271"/>
            <ac:spMk id="15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3:28.656" v="233" actId="14100"/>
          <ac:spMkLst>
            <pc:docMk/>
            <pc:sldMk cId="0" sldId="271"/>
            <ac:spMk id="19" creationId="{00000000-0000-0000-0000-000000000000}"/>
          </ac:spMkLst>
        </pc:spChg>
        <pc:spChg chg="add">
          <ac:chgData name="Volk, Andrew Harrison (General Math and Science)" userId="d2898ccd-3028-4ee4-8f2f-5598df4c43dc" providerId="ADAL" clId="{D0EF2AF6-1D9C-4815-94DD-A346A16C3C87}" dt="2026-03-04T19:32:38.120" v="224" actId="11529"/>
          <ac:spMkLst>
            <pc:docMk/>
            <pc:sldMk cId="0" sldId="271"/>
            <ac:spMk id="20" creationId="{6EA09A1A-A50A-0DE8-5FA1-BE22B748E83C}"/>
          </ac:spMkLst>
        </pc:spChg>
        <pc:spChg chg="add mod">
          <ac:chgData name="Volk, Andrew Harrison (General Math and Science)" userId="d2898ccd-3028-4ee4-8f2f-5598df4c43dc" providerId="ADAL" clId="{D0EF2AF6-1D9C-4815-94DD-A346A16C3C87}" dt="2026-03-04T19:32:54.285" v="228" actId="1076"/>
          <ac:spMkLst>
            <pc:docMk/>
            <pc:sldMk cId="0" sldId="271"/>
            <ac:spMk id="21" creationId="{3DA96E7D-5377-5DEB-802F-09496F803049}"/>
          </ac:spMkLst>
        </pc:spChg>
        <pc:spChg chg="add mod">
          <ac:chgData name="Volk, Andrew Harrison (General Math and Science)" userId="d2898ccd-3028-4ee4-8f2f-5598df4c43dc" providerId="ADAL" clId="{D0EF2AF6-1D9C-4815-94DD-A346A16C3C87}" dt="2026-03-04T19:33:25.139" v="232" actId="1076"/>
          <ac:spMkLst>
            <pc:docMk/>
            <pc:sldMk cId="0" sldId="271"/>
            <ac:spMk id="22" creationId="{E676F061-1504-340E-88DD-DD0842E1D21B}"/>
          </ac:spMkLst>
        </pc:spChg>
        <pc:spChg chg="add mod">
          <ac:chgData name="Volk, Andrew Harrison (General Math and Science)" userId="d2898ccd-3028-4ee4-8f2f-5598df4c43dc" providerId="ADAL" clId="{D0EF2AF6-1D9C-4815-94DD-A346A16C3C87}" dt="2026-03-04T19:33:47.591" v="236" actId="14100"/>
          <ac:spMkLst>
            <pc:docMk/>
            <pc:sldMk cId="0" sldId="271"/>
            <ac:spMk id="23" creationId="{61B2E264-D9F5-912B-ED60-A34E69EA0D33}"/>
          </ac:spMkLst>
        </pc:spChg>
        <pc:cxnChg chg="add del mod">
          <ac:chgData name="Volk, Andrew Harrison (General Math and Science)" userId="d2898ccd-3028-4ee4-8f2f-5598df4c43dc" providerId="ADAL" clId="{D0EF2AF6-1D9C-4815-94DD-A346A16C3C87}" dt="2026-03-04T19:34:03.527" v="239" actId="11529"/>
          <ac:cxnSpMkLst>
            <pc:docMk/>
            <pc:sldMk cId="0" sldId="271"/>
            <ac:cxnSpMk id="25" creationId="{E5C66793-F0F7-4D0E-D0D9-134015945E7F}"/>
          </ac:cxnSpMkLst>
        </pc:cxnChg>
        <pc:cxnChg chg="add mod">
          <ac:chgData name="Volk, Andrew Harrison (General Math and Science)" userId="d2898ccd-3028-4ee4-8f2f-5598df4c43dc" providerId="ADAL" clId="{D0EF2AF6-1D9C-4815-94DD-A346A16C3C87}" dt="2026-03-04T19:34:01.132" v="238"/>
          <ac:cxnSpMkLst>
            <pc:docMk/>
            <pc:sldMk cId="0" sldId="271"/>
            <ac:cxnSpMk id="26" creationId="{F9C54FDE-1B9B-3B1A-1969-3E26DCB4DB68}"/>
          </ac:cxnSpMkLst>
        </pc:cxnChg>
      </pc:sldChg>
      <pc:sldChg chg="modSp mod">
        <pc:chgData name="Volk, Andrew Harrison (General Math and Science)" userId="d2898ccd-3028-4ee4-8f2f-5598df4c43dc" providerId="ADAL" clId="{D0EF2AF6-1D9C-4815-94DD-A346A16C3C87}" dt="2026-03-04T19:34:50.647" v="251" actId="1076"/>
        <pc:sldMkLst>
          <pc:docMk/>
          <pc:sldMk cId="0" sldId="272"/>
        </pc:sldMkLst>
        <pc:spChg chg="mod">
          <ac:chgData name="Volk, Andrew Harrison (General Math and Science)" userId="d2898ccd-3028-4ee4-8f2f-5598df4c43dc" providerId="ADAL" clId="{D0EF2AF6-1D9C-4815-94DD-A346A16C3C87}" dt="2026-03-04T19:34:50.647" v="251" actId="1076"/>
          <ac:spMkLst>
            <pc:docMk/>
            <pc:sldMk cId="0" sldId="272"/>
            <ac:spMk id="6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4:40.668" v="248"/>
          <ac:spMkLst>
            <pc:docMk/>
            <pc:sldMk cId="0" sldId="272"/>
            <ac:spMk id="11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4:32.576" v="247" actId="6549"/>
          <ac:spMkLst>
            <pc:docMk/>
            <pc:sldMk cId="0" sldId="272"/>
            <ac:spMk id="16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4T19:36:03.305" v="271" actId="20577"/>
        <pc:sldMkLst>
          <pc:docMk/>
          <pc:sldMk cId="0" sldId="274"/>
        </pc:sldMkLst>
        <pc:spChg chg="mod">
          <ac:chgData name="Volk, Andrew Harrison (General Math and Science)" userId="d2898ccd-3028-4ee4-8f2f-5598df4c43dc" providerId="ADAL" clId="{D0EF2AF6-1D9C-4815-94DD-A346A16C3C87}" dt="2026-03-04T19:36:03.305" v="271" actId="20577"/>
          <ac:spMkLst>
            <pc:docMk/>
            <pc:sldMk cId="0" sldId="274"/>
            <ac:spMk id="10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5:22.129" v="259" actId="1076"/>
          <ac:spMkLst>
            <pc:docMk/>
            <pc:sldMk cId="0" sldId="274"/>
            <ac:spMk id="11" creationId="{00000000-0000-0000-0000-000000000000}"/>
          </ac:spMkLst>
        </pc:spChg>
      </pc:sldChg>
      <pc:sldChg chg="modSp">
        <pc:chgData name="Volk, Andrew Harrison (General Math and Science)" userId="d2898ccd-3028-4ee4-8f2f-5598df4c43dc" providerId="ADAL" clId="{D0EF2AF6-1D9C-4815-94DD-A346A16C3C87}" dt="2026-03-04T19:36:28.746" v="272"/>
        <pc:sldMkLst>
          <pc:docMk/>
          <pc:sldMk cId="0" sldId="275"/>
        </pc:sldMkLst>
        <pc:spChg chg="mod">
          <ac:chgData name="Volk, Andrew Harrison (General Math and Science)" userId="d2898ccd-3028-4ee4-8f2f-5598df4c43dc" providerId="ADAL" clId="{D0EF2AF6-1D9C-4815-94DD-A346A16C3C87}" dt="2026-03-04T19:36:28.746" v="272"/>
          <ac:spMkLst>
            <pc:docMk/>
            <pc:sldMk cId="0" sldId="275"/>
            <ac:spMk id="5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4T19:38:02.120" v="282" actId="1076"/>
        <pc:sldMkLst>
          <pc:docMk/>
          <pc:sldMk cId="0" sldId="280"/>
        </pc:sldMkLst>
        <pc:spChg chg="mod">
          <ac:chgData name="Volk, Andrew Harrison (General Math and Science)" userId="d2898ccd-3028-4ee4-8f2f-5598df4c43dc" providerId="ADAL" clId="{D0EF2AF6-1D9C-4815-94DD-A346A16C3C87}" dt="2026-03-04T19:38:02.120" v="282" actId="1076"/>
          <ac:spMkLst>
            <pc:docMk/>
            <pc:sldMk cId="0" sldId="280"/>
            <ac:spMk id="4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7:56.925" v="281" actId="14100"/>
          <ac:spMkLst>
            <pc:docMk/>
            <pc:sldMk cId="0" sldId="280"/>
            <ac:spMk id="6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14" v="3" actId="27636"/>
        <pc:sldMkLst>
          <pc:docMk/>
          <pc:sldMk cId="0" sldId="287"/>
        </pc:sldMkLst>
        <pc:spChg chg="mod">
          <ac:chgData name="Volk, Andrew Harrison (General Math and Science)" userId="d2898ccd-3028-4ee4-8f2f-5598df4c43dc" providerId="ADAL" clId="{D0EF2AF6-1D9C-4815-94DD-A346A16C3C87}" dt="2026-03-02T18:49:27.214" v="3" actId="27636"/>
          <ac:spMkLst>
            <pc:docMk/>
            <pc:sldMk cId="0" sldId="287"/>
            <ac:spMk id="3" creationId="{00000000-0000-0000-0000-000000000000}"/>
          </ac:spMkLst>
        </pc:spChg>
      </pc:sldChg>
      <pc:sldChg chg="addSp modSp mod">
        <pc:chgData name="Volk, Andrew Harrison (General Math and Science)" userId="d2898ccd-3028-4ee4-8f2f-5598df4c43dc" providerId="ADAL" clId="{D0EF2AF6-1D9C-4815-94DD-A346A16C3C87}" dt="2026-03-04T19:32:08.881" v="223" actId="14100"/>
        <pc:sldMkLst>
          <pc:docMk/>
          <pc:sldMk cId="0" sldId="290"/>
        </pc:sldMkLst>
        <pc:spChg chg="mod">
          <ac:chgData name="Volk, Andrew Harrison (General Math and Science)" userId="d2898ccd-3028-4ee4-8f2f-5598df4c43dc" providerId="ADAL" clId="{D0EF2AF6-1D9C-4815-94DD-A346A16C3C87}" dt="2026-03-04T19:29:54.681" v="193" actId="14100"/>
          <ac:spMkLst>
            <pc:docMk/>
            <pc:sldMk cId="0" sldId="290"/>
            <ac:spMk id="6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29:58.656" v="194" actId="1076"/>
          <ac:spMkLst>
            <pc:docMk/>
            <pc:sldMk cId="0" sldId="290"/>
            <ac:spMk id="7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2:08.881" v="223" actId="14100"/>
          <ac:spMkLst>
            <pc:docMk/>
            <pc:sldMk cId="0" sldId="290"/>
            <ac:spMk id="8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0:10.929" v="197" actId="14100"/>
          <ac:spMkLst>
            <pc:docMk/>
            <pc:sldMk cId="0" sldId="290"/>
            <ac:spMk id="60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0:18.394" v="198" actId="14100"/>
          <ac:spMkLst>
            <pc:docMk/>
            <pc:sldMk cId="0" sldId="290"/>
            <ac:spMk id="61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0:54.908" v="213" actId="20577"/>
          <ac:spMkLst>
            <pc:docMk/>
            <pc:sldMk cId="0" sldId="290"/>
            <ac:spMk id="62" creationId="{00000000-0000-0000-0000-000000000000}"/>
          </ac:spMkLst>
        </pc:spChg>
        <pc:picChg chg="add mod">
          <ac:chgData name="Volk, Andrew Harrison (General Math and Science)" userId="d2898ccd-3028-4ee4-8f2f-5598df4c43dc" providerId="ADAL" clId="{D0EF2AF6-1D9C-4815-94DD-A346A16C3C87}" dt="2026-03-04T19:31:34.458" v="221" actId="14100"/>
          <ac:picMkLst>
            <pc:docMk/>
            <pc:sldMk cId="0" sldId="290"/>
            <ac:picMk id="9" creationId="{D12D0020-2D16-47C1-04E2-A2EEC627864D}"/>
          </ac:picMkLst>
        </pc:picChg>
      </pc:sldChg>
      <pc:sldChg chg="modSp mod">
        <pc:chgData name="Volk, Andrew Harrison (General Math and Science)" userId="d2898ccd-3028-4ee4-8f2f-5598df4c43dc" providerId="ADAL" clId="{D0EF2AF6-1D9C-4815-94DD-A346A16C3C87}" dt="2026-03-04T19:36:44.489" v="273" actId="1076"/>
        <pc:sldMkLst>
          <pc:docMk/>
          <pc:sldMk cId="0" sldId="293"/>
        </pc:sldMkLst>
        <pc:spChg chg="mod">
          <ac:chgData name="Volk, Andrew Harrison (General Math and Science)" userId="d2898ccd-3028-4ee4-8f2f-5598df4c43dc" providerId="ADAL" clId="{D0EF2AF6-1D9C-4815-94DD-A346A16C3C87}" dt="2026-03-04T19:36:44.489" v="273" actId="1076"/>
          <ac:spMkLst>
            <pc:docMk/>
            <pc:sldMk cId="0" sldId="293"/>
            <ac:spMk id="6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30" v="6" actId="27636"/>
        <pc:sldMkLst>
          <pc:docMk/>
          <pc:sldMk cId="0" sldId="296"/>
        </pc:sldMkLst>
        <pc:spChg chg="mod">
          <ac:chgData name="Volk, Andrew Harrison (General Math and Science)" userId="d2898ccd-3028-4ee4-8f2f-5598df4c43dc" providerId="ADAL" clId="{D0EF2AF6-1D9C-4815-94DD-A346A16C3C87}" dt="2026-03-02T18:49:27.230" v="6" actId="27636"/>
          <ac:spMkLst>
            <pc:docMk/>
            <pc:sldMk cId="0" sldId="296"/>
            <ac:spMk id="12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46" v="8" actId="27636"/>
        <pc:sldMkLst>
          <pc:docMk/>
          <pc:sldMk cId="0" sldId="297"/>
        </pc:sldMkLst>
        <pc:spChg chg="mod">
          <ac:chgData name="Volk, Andrew Harrison (General Math and Science)" userId="d2898ccd-3028-4ee4-8f2f-5598df4c43dc" providerId="ADAL" clId="{D0EF2AF6-1D9C-4815-94DD-A346A16C3C87}" dt="2026-03-02T18:49:27.246" v="7" actId="27636"/>
          <ac:spMkLst>
            <pc:docMk/>
            <pc:sldMk cId="0" sldId="297"/>
            <ac:spMk id="90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2T18:49:27.246" v="8" actId="27636"/>
          <ac:spMkLst>
            <pc:docMk/>
            <pc:sldMk cId="0" sldId="297"/>
            <ac:spMk id="202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61" v="10" actId="27636"/>
        <pc:sldMkLst>
          <pc:docMk/>
          <pc:sldMk cId="0" sldId="298"/>
        </pc:sldMkLst>
        <pc:spChg chg="mod">
          <ac:chgData name="Volk, Andrew Harrison (General Math and Science)" userId="d2898ccd-3028-4ee4-8f2f-5598df4c43dc" providerId="ADAL" clId="{D0EF2AF6-1D9C-4815-94DD-A346A16C3C87}" dt="2026-03-02T18:49:27.246" v="9" actId="27636"/>
          <ac:spMkLst>
            <pc:docMk/>
            <pc:sldMk cId="0" sldId="298"/>
            <ac:spMk id="110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2T18:49:27.261" v="10" actId="27636"/>
          <ac:spMkLst>
            <pc:docMk/>
            <pc:sldMk cId="0" sldId="298"/>
            <ac:spMk id="202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61" v="11" actId="27636"/>
        <pc:sldMkLst>
          <pc:docMk/>
          <pc:sldMk cId="0" sldId="299"/>
        </pc:sldMkLst>
        <pc:spChg chg="mod">
          <ac:chgData name="Volk, Andrew Harrison (General Math and Science)" userId="d2898ccd-3028-4ee4-8f2f-5598df4c43dc" providerId="ADAL" clId="{D0EF2AF6-1D9C-4815-94DD-A346A16C3C87}" dt="2026-03-02T18:49:27.261" v="11" actId="27636"/>
          <ac:spMkLst>
            <pc:docMk/>
            <pc:sldMk cId="0" sldId="299"/>
            <ac:spMk id="130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61" v="13" actId="27636"/>
        <pc:sldMkLst>
          <pc:docMk/>
          <pc:sldMk cId="0" sldId="300"/>
        </pc:sldMkLst>
        <pc:spChg chg="mod">
          <ac:chgData name="Volk, Andrew Harrison (General Math and Science)" userId="d2898ccd-3028-4ee4-8f2f-5598df4c43dc" providerId="ADAL" clId="{D0EF2AF6-1D9C-4815-94DD-A346A16C3C87}" dt="2026-03-02T18:49:27.261" v="13" actId="27636"/>
          <ac:spMkLst>
            <pc:docMk/>
            <pc:sldMk cId="0" sldId="300"/>
            <ac:spMk id="150" creationId="{00000000-0000-0000-0000-000000000000}"/>
          </ac:spMkLst>
        </pc:spChg>
      </pc:sldChg>
      <pc:sldChg chg="delSp modSp mod">
        <pc:chgData name="Volk, Andrew Harrison (General Math and Science)" userId="d2898ccd-3028-4ee4-8f2f-5598df4c43dc" providerId="ADAL" clId="{D0EF2AF6-1D9C-4815-94DD-A346A16C3C87}" dt="2026-03-04T19:37:19.336" v="279" actId="478"/>
        <pc:sldMkLst>
          <pc:docMk/>
          <pc:sldMk cId="0" sldId="301"/>
        </pc:sldMkLst>
        <pc:spChg chg="del mod">
          <ac:chgData name="Volk, Andrew Harrison (General Math and Science)" userId="d2898ccd-3028-4ee4-8f2f-5598df4c43dc" providerId="ADAL" clId="{D0EF2AF6-1D9C-4815-94DD-A346A16C3C87}" dt="2026-03-04T19:37:14.009" v="277" actId="478"/>
          <ac:spMkLst>
            <pc:docMk/>
            <pc:sldMk cId="0" sldId="301"/>
            <ac:spMk id="220" creationId="{00000000-0000-0000-0000-000000000000}"/>
          </ac:spMkLst>
        </pc:spChg>
        <pc:spChg chg="del">
          <ac:chgData name="Volk, Andrew Harrison (General Math and Science)" userId="d2898ccd-3028-4ee4-8f2f-5598df4c43dc" providerId="ADAL" clId="{D0EF2AF6-1D9C-4815-94DD-A346A16C3C87}" dt="2026-03-04T19:37:19.336" v="279" actId="478"/>
          <ac:spMkLst>
            <pc:docMk/>
            <pc:sldMk cId="0" sldId="301"/>
            <ac:spMk id="221" creationId="{00000000-0000-0000-0000-000000000000}"/>
          </ac:spMkLst>
        </pc:spChg>
        <pc:spChg chg="del mod">
          <ac:chgData name="Volk, Andrew Harrison (General Math and Science)" userId="d2898ccd-3028-4ee4-8f2f-5598df4c43dc" providerId="ADAL" clId="{D0EF2AF6-1D9C-4815-94DD-A346A16C3C87}" dt="2026-03-04T19:37:16.738" v="278" actId="478"/>
          <ac:spMkLst>
            <pc:docMk/>
            <pc:sldMk cId="0" sldId="301"/>
            <ac:spMk id="222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93" v="15" actId="27636"/>
        <pc:sldMkLst>
          <pc:docMk/>
          <pc:sldMk cId="0" sldId="302"/>
        </pc:sldMkLst>
        <pc:spChg chg="mod">
          <ac:chgData name="Volk, Andrew Harrison (General Math and Science)" userId="d2898ccd-3028-4ee4-8f2f-5598df4c43dc" providerId="ADAL" clId="{D0EF2AF6-1D9C-4815-94DD-A346A16C3C87}" dt="2026-03-02T18:49:27.293" v="15" actId="27636"/>
          <ac:spMkLst>
            <pc:docMk/>
            <pc:sldMk cId="0" sldId="302"/>
            <ac:spMk id="190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4T19:39:11.016" v="334" actId="14100"/>
        <pc:sldMkLst>
          <pc:docMk/>
          <pc:sldMk cId="0" sldId="304"/>
        </pc:sldMkLst>
        <pc:spChg chg="mod">
          <ac:chgData name="Volk, Andrew Harrison (General Math and Science)" userId="d2898ccd-3028-4ee4-8f2f-5598df4c43dc" providerId="ADAL" clId="{D0EF2AF6-1D9C-4815-94DD-A346A16C3C87}" dt="2026-03-04T19:38:29.636" v="316" actId="14100"/>
          <ac:spMkLst>
            <pc:docMk/>
            <pc:sldMk cId="0" sldId="304"/>
            <ac:spMk id="201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9:11.016" v="334" actId="14100"/>
          <ac:spMkLst>
            <pc:docMk/>
            <pc:sldMk cId="0" sldId="304"/>
            <ac:spMk id="202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4T19:39:01.601" v="330" actId="27636"/>
          <ac:spMkLst>
            <pc:docMk/>
            <pc:sldMk cId="0" sldId="304"/>
            <ac:spMk id="230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309" v="17" actId="27636"/>
        <pc:sldMkLst>
          <pc:docMk/>
          <pc:sldMk cId="0" sldId="305"/>
        </pc:sldMkLst>
        <pc:spChg chg="mod">
          <ac:chgData name="Volk, Andrew Harrison (General Math and Science)" userId="d2898ccd-3028-4ee4-8f2f-5598df4c43dc" providerId="ADAL" clId="{D0EF2AF6-1D9C-4815-94DD-A346A16C3C87}" dt="2026-03-02T18:49:27.309" v="17" actId="27636"/>
          <ac:spMkLst>
            <pc:docMk/>
            <pc:sldMk cId="0" sldId="305"/>
            <ac:spMk id="250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309" v="19" actId="27636"/>
        <pc:sldMkLst>
          <pc:docMk/>
          <pc:sldMk cId="0" sldId="306"/>
        </pc:sldMkLst>
        <pc:spChg chg="mod">
          <ac:chgData name="Volk, Andrew Harrison (General Math and Science)" userId="d2898ccd-3028-4ee4-8f2f-5598df4c43dc" providerId="ADAL" clId="{D0EF2AF6-1D9C-4815-94DD-A346A16C3C87}" dt="2026-03-02T18:49:27.309" v="18" actId="27636"/>
          <ac:spMkLst>
            <pc:docMk/>
            <pc:sldMk cId="0" sldId="306"/>
            <ac:spMk id="51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2T18:49:27.309" v="19" actId="27636"/>
          <ac:spMkLst>
            <pc:docMk/>
            <pc:sldMk cId="0" sldId="306"/>
            <ac:spMk id="270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3-02T18:49:27.214" v="5" actId="27636"/>
        <pc:sldMkLst>
          <pc:docMk/>
          <pc:sldMk cId="0" sldId="310"/>
        </pc:sldMkLst>
        <pc:spChg chg="mod">
          <ac:chgData name="Volk, Andrew Harrison (General Math and Science)" userId="d2898ccd-3028-4ee4-8f2f-5598df4c43dc" providerId="ADAL" clId="{D0EF2AF6-1D9C-4815-94DD-A346A16C3C87}" dt="2026-03-02T18:49:27.214" v="5" actId="27636"/>
          <ac:spMkLst>
            <pc:docMk/>
            <pc:sldMk cId="0" sldId="310"/>
            <ac:spMk id="3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3-02T18:49:27.214" v="4" actId="27636"/>
          <ac:spMkLst>
            <pc:docMk/>
            <pc:sldMk cId="0" sldId="310"/>
            <ac:spMk id="22" creationId="{00000000-0000-0000-0000-000000000000}"/>
          </ac:spMkLst>
        </pc:spChg>
      </pc:sldChg>
      <pc:sldChg chg="addSp modSp new modAnim">
        <pc:chgData name="Volk, Andrew Harrison (General Math and Science)" userId="d2898ccd-3028-4ee4-8f2f-5598df4c43dc" providerId="ADAL" clId="{D0EF2AF6-1D9C-4815-94DD-A346A16C3C87}" dt="2026-03-02T18:50:20.730" v="20"/>
        <pc:sldMkLst>
          <pc:docMk/>
          <pc:sldMk cId="830974312" sldId="314"/>
        </pc:sldMkLst>
        <pc:picChg chg="add mod">
          <ac:chgData name="Volk, Andrew Harrison (General Math and Science)" userId="d2898ccd-3028-4ee4-8f2f-5598df4c43dc" providerId="ADAL" clId="{D0EF2AF6-1D9C-4815-94DD-A346A16C3C87}" dt="2026-03-02T18:49:27.150" v="1" actId="931"/>
          <ac:picMkLst>
            <pc:docMk/>
            <pc:sldMk cId="830974312" sldId="314"/>
            <ac:picMk id="3" creationId="{57AFCFB2-EFF7-CA9B-479D-27DCC55530F0}"/>
          </ac:picMkLst>
        </pc:picChg>
      </pc:sldChg>
      <pc:sldChg chg="addSp delSp modSp new mod delAnim modAnim">
        <pc:chgData name="Volk, Andrew Harrison (General Math and Science)" userId="d2898ccd-3028-4ee4-8f2f-5598df4c43dc" providerId="ADAL" clId="{D0EF2AF6-1D9C-4815-94DD-A346A16C3C87}" dt="2026-03-02T20:39:32.286" v="33" actId="931"/>
        <pc:sldMkLst>
          <pc:docMk/>
          <pc:sldMk cId="2947970795" sldId="315"/>
        </pc:sldMkLst>
        <pc:picChg chg="add mod">
          <ac:chgData name="Volk, Andrew Harrison (General Math and Science)" userId="d2898ccd-3028-4ee4-8f2f-5598df4c43dc" providerId="ADAL" clId="{D0EF2AF6-1D9C-4815-94DD-A346A16C3C87}" dt="2026-03-02T20:39:32.286" v="33" actId="931"/>
          <ac:picMkLst>
            <pc:docMk/>
            <pc:sldMk cId="2947970795" sldId="315"/>
            <ac:picMk id="7" creationId="{62CA558A-D7F3-4A97-002A-EDA3BCFB386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079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Diagram: Right Triangle — the two shorter sides are legs a and b; the side opposite the right angle (longest side) is hypotenuse c. Mark the right angle with a small square at the corner.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rot="900000">
            <a:off x="6858000" y="457200"/>
            <a:ext cx="2286000" cy="2286000"/>
          </a:xfrm>
          <a:prstGeom prst="rect">
            <a:avLst/>
          </a:prstGeom>
          <a:solidFill>
            <a:srgbClr val="0D4F4F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rot="1800000">
            <a:off x="7315200" y="2286000"/>
            <a:ext cx="1645920" cy="1645920"/>
          </a:xfrm>
          <a:prstGeom prst="rect">
            <a:avLst/>
          </a:prstGeom>
          <a:solidFill>
            <a:srgbClr val="1A7A7A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132320" y="3200400"/>
            <a:ext cx="1097280" cy="1097280"/>
          </a:xfrm>
          <a:prstGeom prst="ellipse">
            <a:avLst/>
          </a:prstGeom>
          <a:solidFill>
            <a:srgbClr val="4ECDC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9144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8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731520" y="1463040"/>
            <a:ext cx="5943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Geometry: Angles</a:t>
            </a:r>
            <a:endParaRPr lang="en-US" sz="4200"/>
          </a:p>
          <a:p>
            <a:pPr marL="0" indent="0">
              <a:lnSpc>
                <a:spcPct val="110000"/>
              </a:lnSpc>
              <a:buNone/>
            </a:pPr>
            <a:r>
              <a:rPr lang="en-US" sz="4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Polygons</a:t>
            </a:r>
            <a:endParaRPr lang="en-US" sz="4200"/>
          </a:p>
        </p:txBody>
      </p:sp>
      <p:sp>
        <p:nvSpPr>
          <p:cNvPr id="8" name="Shape 6"/>
          <p:cNvSpPr/>
          <p:nvPr/>
        </p:nvSpPr>
        <p:spPr>
          <a:xfrm>
            <a:off x="731520" y="3566160"/>
            <a:ext cx="22860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31520" y="384048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Properties, Measurements, and Formulas for Lines, Angles, and Surfaces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731520" y="4572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Liberty University  |  Spring 2026</a:t>
            </a:r>
            <a:endParaRPr lang="en-US" sz="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Types of Angles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100584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11430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Right Angle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960120" y="15087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Exactly 90°</a:t>
            </a:r>
            <a:endParaRPr lang="en-US" sz="2200"/>
          </a:p>
        </p:txBody>
      </p:sp>
      <p:sp>
        <p:nvSpPr>
          <p:cNvPr id="8" name="Shape 6"/>
          <p:cNvSpPr/>
          <p:nvPr/>
        </p:nvSpPr>
        <p:spPr>
          <a:xfrm>
            <a:off x="4846320" y="1051560"/>
            <a:ext cx="37490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846320" y="1051560"/>
            <a:ext cx="54864" cy="1005840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74920" y="11430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Straight Angle</a:t>
            </a:r>
            <a:endParaRPr lang="en-US" sz="1600"/>
          </a:p>
        </p:txBody>
      </p:sp>
      <p:sp>
        <p:nvSpPr>
          <p:cNvPr id="11" name="Text 9"/>
          <p:cNvSpPr/>
          <p:nvPr/>
        </p:nvSpPr>
        <p:spPr>
          <a:xfrm>
            <a:off x="5074920" y="15087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0D4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Exactly 180°</a:t>
            </a:r>
            <a:endParaRPr lang="en-US" sz="2200"/>
          </a:p>
        </p:txBody>
      </p:sp>
      <p:sp>
        <p:nvSpPr>
          <p:cNvPr id="12" name="Shape 10"/>
          <p:cNvSpPr/>
          <p:nvPr/>
        </p:nvSpPr>
        <p:spPr>
          <a:xfrm>
            <a:off x="731520" y="2286000"/>
            <a:ext cx="37490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1520" y="2286000"/>
            <a:ext cx="54864" cy="1005840"/>
          </a:xfrm>
          <a:prstGeom prst="rect">
            <a:avLst/>
          </a:prstGeom>
          <a:solidFill>
            <a:srgbClr val="2AA5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2377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Acute Angle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960120" y="2743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2A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0° and 90°</a:t>
            </a:r>
            <a:endParaRPr lang="en-US" sz="2200"/>
          </a:p>
        </p:txBody>
      </p:sp>
      <p:sp>
        <p:nvSpPr>
          <p:cNvPr id="16" name="Shape 14"/>
          <p:cNvSpPr/>
          <p:nvPr/>
        </p:nvSpPr>
        <p:spPr>
          <a:xfrm>
            <a:off x="4846320" y="2286000"/>
            <a:ext cx="37490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846320" y="2286000"/>
            <a:ext cx="54864" cy="10058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74920" y="2377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Obtuse Angle</a:t>
            </a:r>
            <a:endParaRPr lang="en-US" sz="1600"/>
          </a:p>
        </p:txBody>
      </p:sp>
      <p:sp>
        <p:nvSpPr>
          <p:cNvPr id="19" name="Text 17"/>
          <p:cNvSpPr/>
          <p:nvPr/>
        </p:nvSpPr>
        <p:spPr>
          <a:xfrm>
            <a:off x="5074920" y="2743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90° and 180°</a:t>
            </a:r>
            <a:endParaRPr lang="en-US" sz="2200"/>
          </a:p>
        </p:txBody>
      </p:sp>
      <p:sp>
        <p:nvSpPr>
          <p:cNvPr id="20" name="Shape 18"/>
          <p:cNvSpPr/>
          <p:nvPr/>
        </p:nvSpPr>
        <p:spPr>
          <a:xfrm>
            <a:off x="731520" y="3566160"/>
            <a:ext cx="3749040" cy="118872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60120" y="36576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4ECD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Supplementary Angles</a:t>
            </a:r>
            <a:endParaRPr lang="en-US" sz="1600"/>
          </a:p>
        </p:txBody>
      </p:sp>
      <p:sp>
        <p:nvSpPr>
          <p:cNvPr id="22" name="Text 20"/>
          <p:cNvSpPr/>
          <p:nvPr/>
        </p:nvSpPr>
        <p:spPr>
          <a:xfrm>
            <a:off x="960120" y="402336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angles whose measures</a:t>
            </a:r>
            <a:endParaRPr lang="en-US" sz="1400"/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up to 180°</a:t>
            </a:r>
            <a:endParaRPr lang="en-US" sz="1400"/>
          </a:p>
        </p:txBody>
      </p:sp>
      <p:sp>
        <p:nvSpPr>
          <p:cNvPr id="23" name="Shape 21"/>
          <p:cNvSpPr/>
          <p:nvPr/>
        </p:nvSpPr>
        <p:spPr>
          <a:xfrm>
            <a:off x="4846320" y="3566160"/>
            <a:ext cx="3749040" cy="118872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074920" y="36576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4ECD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Complementary Angles</a:t>
            </a:r>
            <a:endParaRPr lang="en-US" sz="1600"/>
          </a:p>
        </p:txBody>
      </p:sp>
      <p:sp>
        <p:nvSpPr>
          <p:cNvPr id="25" name="Text 23"/>
          <p:cNvSpPr/>
          <p:nvPr/>
        </p:nvSpPr>
        <p:spPr>
          <a:xfrm>
            <a:off x="5074920" y="402336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angles whose measures</a:t>
            </a:r>
            <a:endParaRPr lang="en-US" sz="1400"/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up to 90°</a:t>
            </a:r>
            <a:endParaRPr lang="en-US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Adjacent &amp; Vertical Angles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97280"/>
            <a:ext cx="374904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97280"/>
            <a:ext cx="374904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325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Adjacent Angles</a:t>
            </a:r>
            <a:endParaRPr lang="en-US" sz="2000"/>
          </a:p>
        </p:txBody>
      </p:sp>
      <p:sp>
        <p:nvSpPr>
          <p:cNvPr id="7" name="Text 5"/>
          <p:cNvSpPr/>
          <p:nvPr/>
        </p:nvSpPr>
        <p:spPr>
          <a:xfrm>
            <a:off x="1005840" y="173736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angles that share a common vertex and a common side, but do not overlap.</a:t>
            </a:r>
            <a:endParaRPr lang="en-US" sz="1400"/>
          </a:p>
        </p:txBody>
      </p:sp>
      <p:sp>
        <p:nvSpPr>
          <p:cNvPr id="8" name="Text 6"/>
          <p:cNvSpPr/>
          <p:nvPr/>
        </p:nvSpPr>
        <p:spPr>
          <a:xfrm>
            <a:off x="1005840" y="256032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∠AOB and ∠BOC are adjacent angles — they share vertex O and ray OB.</a:t>
            </a:r>
            <a:endParaRPr lang="en-US" sz="1200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374904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46320" y="1097280"/>
            <a:ext cx="374904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120640" y="1325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Vertical Angles</a:t>
            </a:r>
            <a:endParaRPr lang="en-US" sz="2000"/>
          </a:p>
        </p:txBody>
      </p:sp>
      <p:sp>
        <p:nvSpPr>
          <p:cNvPr id="12" name="Text 10"/>
          <p:cNvSpPr/>
          <p:nvPr/>
        </p:nvSpPr>
        <p:spPr>
          <a:xfrm>
            <a:off x="5120640" y="173736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angles formed by intersecting lines that are on opposite sides of the intersection.</a:t>
            </a:r>
            <a:endParaRPr lang="en-US" sz="1400"/>
          </a:p>
        </p:txBody>
      </p:sp>
      <p:sp>
        <p:nvSpPr>
          <p:cNvPr id="13" name="Text 11"/>
          <p:cNvSpPr/>
          <p:nvPr/>
        </p:nvSpPr>
        <p:spPr>
          <a:xfrm>
            <a:off x="5120640" y="25603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angles are always equal in measure (congruent).</a:t>
            </a:r>
            <a:endParaRPr lang="en-US" sz="1300"/>
          </a:p>
        </p:txBody>
      </p:sp>
      <p:sp>
        <p:nvSpPr>
          <p:cNvPr id="14" name="Shape 12"/>
          <p:cNvSpPr/>
          <p:nvPr/>
        </p:nvSpPr>
        <p:spPr>
          <a:xfrm>
            <a:off x="731520" y="3931920"/>
            <a:ext cx="7680960" cy="82296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31520" y="3931920"/>
            <a:ext cx="54864" cy="8229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05840" y="3977640"/>
            <a:ext cx="7223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two lines intersect, they form two pairs of vertical angles. Each pair consists of congruent angles, and any two adjacent angles are supplementary (sum to 180°).</a:t>
            </a:r>
            <a:endParaRPr lang="en-US" sz="1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ngleRelationshipMap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Box"/>
          <p:cNvSpPr/>
          <p:nvPr/>
        </p:nvSpPr>
        <p:spPr>
          <a:xfrm>
            <a:off x="4572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/>
              </a:rPr>
              <a:t>Angle Relationship Map</a:t>
            </a:r>
          </a:p>
        </p:txBody>
      </p:sp>
      <p:sp>
        <p:nvSpPr>
          <p:cNvPr id="290" name="HeaderBG"/>
          <p:cNvSpPr/>
          <p:nvPr/>
        </p:nvSpPr>
        <p:spPr>
          <a:xfrm>
            <a:off x="457200" y="950000"/>
            <a:ext cx="8229600" cy="13000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1" name="HeaderName"/>
          <p:cNvSpPr/>
          <p:nvPr/>
        </p:nvSpPr>
        <p:spPr>
          <a:xfrm>
            <a:off x="548640" y="955000"/>
            <a:ext cx="2000000" cy="11500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</a:rPr>
              <a:t>RELATIONSHIP</a:t>
            </a:r>
          </a:p>
        </p:txBody>
      </p:sp>
      <p:sp>
        <p:nvSpPr>
          <p:cNvPr id="292" name="HeaderDefn"/>
          <p:cNvSpPr/>
          <p:nvPr/>
        </p:nvSpPr>
        <p:spPr>
          <a:xfrm>
            <a:off x="2700000" y="955000"/>
            <a:ext cx="5900000" cy="11500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</a:rPr>
              <a:t>DEFINITION &amp; KEY PROPERTY</a:t>
            </a:r>
          </a:p>
        </p:txBody>
      </p:sp>
      <p:sp>
        <p:nvSpPr>
          <p:cNvPr id="300" name="RowBG0"/>
          <p:cNvSpPr/>
          <p:nvPr/>
        </p:nvSpPr>
        <p:spPr>
          <a:xfrm>
            <a:off x="457200" y="1100000"/>
            <a:ext cx="8229600" cy="540000"/>
          </a:xfrm>
          <a:prstGeom prst="rect">
            <a:avLst/>
          </a:prstGeom>
          <a:solidFill>
            <a:srgbClr val="FFFFFF"/>
          </a:solidFill>
          <a:ln>
            <a:solidFill>
              <a:srgbClr val="DDD9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1" name="RowAccent0"/>
          <p:cNvSpPr/>
          <p:nvPr/>
        </p:nvSpPr>
        <p:spPr>
          <a:xfrm>
            <a:off x="457200" y="1100000"/>
            <a:ext cx="36576" cy="54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2" name="RowName0"/>
          <p:cNvSpPr/>
          <p:nvPr/>
        </p:nvSpPr>
        <p:spPr>
          <a:xfrm>
            <a:off x="548640" y="1160000"/>
            <a:ext cx="20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Calibri"/>
              </a:rPr>
              <a:t>Vertical</a:t>
            </a:r>
          </a:p>
        </p:txBody>
      </p:sp>
      <p:sp>
        <p:nvSpPr>
          <p:cNvPr id="303" name="Divider0"/>
          <p:cNvSpPr/>
          <p:nvPr/>
        </p:nvSpPr>
        <p:spPr>
          <a:xfrm>
            <a:off x="2640000" y="1140000"/>
            <a:ext cx="18288" cy="480000"/>
          </a:xfrm>
          <a:prstGeom prst="rect">
            <a:avLst/>
          </a:prstGeom>
          <a:solidFill>
            <a:srgbClr val="DDD9D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4" name="RowDefn0"/>
          <p:cNvSpPr/>
          <p:nvPr/>
        </p:nvSpPr>
        <p:spPr>
          <a:xfrm>
            <a:off x="2700000" y="1160000"/>
            <a:ext cx="59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Formed by intersecting lines; opposite each other; always congruent.</a:t>
            </a:r>
          </a:p>
        </p:txBody>
      </p:sp>
      <p:sp>
        <p:nvSpPr>
          <p:cNvPr id="305" name="RowBG1"/>
          <p:cNvSpPr/>
          <p:nvPr/>
        </p:nvSpPr>
        <p:spPr>
          <a:xfrm>
            <a:off x="457200" y="1660000"/>
            <a:ext cx="8229600" cy="540000"/>
          </a:xfrm>
          <a:prstGeom prst="rect">
            <a:avLst/>
          </a:prstGeom>
          <a:solidFill>
            <a:srgbClr val="F4F1EC"/>
          </a:solidFill>
          <a:ln>
            <a:solidFill>
              <a:srgbClr val="DDD9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6" name="RowAccent1"/>
          <p:cNvSpPr/>
          <p:nvPr/>
        </p:nvSpPr>
        <p:spPr>
          <a:xfrm>
            <a:off x="457200" y="1660000"/>
            <a:ext cx="36576" cy="54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7" name="RowName1"/>
          <p:cNvSpPr/>
          <p:nvPr/>
        </p:nvSpPr>
        <p:spPr>
          <a:xfrm>
            <a:off x="548640" y="1720000"/>
            <a:ext cx="20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Calibri"/>
              </a:rPr>
              <a:t>Adjacent</a:t>
            </a:r>
          </a:p>
        </p:txBody>
      </p:sp>
      <p:sp>
        <p:nvSpPr>
          <p:cNvPr id="308" name="Divider1"/>
          <p:cNvSpPr/>
          <p:nvPr/>
        </p:nvSpPr>
        <p:spPr>
          <a:xfrm>
            <a:off x="2640000" y="1700000"/>
            <a:ext cx="18288" cy="480000"/>
          </a:xfrm>
          <a:prstGeom prst="rect">
            <a:avLst/>
          </a:prstGeom>
          <a:solidFill>
            <a:srgbClr val="DDD9D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9" name="RowDefn1"/>
          <p:cNvSpPr/>
          <p:nvPr/>
        </p:nvSpPr>
        <p:spPr>
          <a:xfrm>
            <a:off x="2700000" y="1720000"/>
            <a:ext cx="59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Share a vertex and a side; do not overlap; may or may not be supplementary.</a:t>
            </a:r>
          </a:p>
        </p:txBody>
      </p:sp>
      <p:sp>
        <p:nvSpPr>
          <p:cNvPr id="310" name="RowBG2"/>
          <p:cNvSpPr/>
          <p:nvPr/>
        </p:nvSpPr>
        <p:spPr>
          <a:xfrm>
            <a:off x="457200" y="2220000"/>
            <a:ext cx="8229600" cy="540000"/>
          </a:xfrm>
          <a:prstGeom prst="rect">
            <a:avLst/>
          </a:prstGeom>
          <a:solidFill>
            <a:srgbClr val="FFFFFF"/>
          </a:solidFill>
          <a:ln>
            <a:solidFill>
              <a:srgbClr val="DDD9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1" name="RowAccent2"/>
          <p:cNvSpPr/>
          <p:nvPr/>
        </p:nvSpPr>
        <p:spPr>
          <a:xfrm>
            <a:off x="457200" y="2220000"/>
            <a:ext cx="36576" cy="54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2" name="RowName2"/>
          <p:cNvSpPr/>
          <p:nvPr/>
        </p:nvSpPr>
        <p:spPr>
          <a:xfrm>
            <a:off x="548640" y="2280000"/>
            <a:ext cx="20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Calibri"/>
              </a:rPr>
              <a:t>Linear Pair</a:t>
            </a:r>
          </a:p>
        </p:txBody>
      </p:sp>
      <p:sp>
        <p:nvSpPr>
          <p:cNvPr id="313" name="Divider2"/>
          <p:cNvSpPr/>
          <p:nvPr/>
        </p:nvSpPr>
        <p:spPr>
          <a:xfrm>
            <a:off x="2640000" y="2260000"/>
            <a:ext cx="18288" cy="480000"/>
          </a:xfrm>
          <a:prstGeom prst="rect">
            <a:avLst/>
          </a:prstGeom>
          <a:solidFill>
            <a:srgbClr val="DDD9D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4" name="RowDefn2"/>
          <p:cNvSpPr/>
          <p:nvPr/>
        </p:nvSpPr>
        <p:spPr>
          <a:xfrm>
            <a:off x="2700000" y="2280000"/>
            <a:ext cx="59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Adjacent + supplementary; sum = 180°; on a straight line.</a:t>
            </a:r>
          </a:p>
        </p:txBody>
      </p:sp>
      <p:sp>
        <p:nvSpPr>
          <p:cNvPr id="315" name="RowBG3"/>
          <p:cNvSpPr/>
          <p:nvPr/>
        </p:nvSpPr>
        <p:spPr>
          <a:xfrm>
            <a:off x="457200" y="2780000"/>
            <a:ext cx="8229600" cy="540000"/>
          </a:xfrm>
          <a:prstGeom prst="rect">
            <a:avLst/>
          </a:prstGeom>
          <a:solidFill>
            <a:srgbClr val="F4F1EC"/>
          </a:solidFill>
          <a:ln>
            <a:solidFill>
              <a:srgbClr val="DDD9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6" name="RowAccent3"/>
          <p:cNvSpPr/>
          <p:nvPr/>
        </p:nvSpPr>
        <p:spPr>
          <a:xfrm>
            <a:off x="457200" y="2780000"/>
            <a:ext cx="36576" cy="54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7" name="RowName3"/>
          <p:cNvSpPr/>
          <p:nvPr/>
        </p:nvSpPr>
        <p:spPr>
          <a:xfrm>
            <a:off x="548640" y="2840000"/>
            <a:ext cx="20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Calibri"/>
              </a:rPr>
              <a:t>Complementary</a:t>
            </a:r>
          </a:p>
        </p:txBody>
      </p:sp>
      <p:sp>
        <p:nvSpPr>
          <p:cNvPr id="318" name="Divider3"/>
          <p:cNvSpPr/>
          <p:nvPr/>
        </p:nvSpPr>
        <p:spPr>
          <a:xfrm>
            <a:off x="2640000" y="2820000"/>
            <a:ext cx="18288" cy="480000"/>
          </a:xfrm>
          <a:prstGeom prst="rect">
            <a:avLst/>
          </a:prstGeom>
          <a:solidFill>
            <a:srgbClr val="DDD9D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9" name="RowDefn3"/>
          <p:cNvSpPr/>
          <p:nvPr/>
        </p:nvSpPr>
        <p:spPr>
          <a:xfrm>
            <a:off x="2700000" y="2840000"/>
            <a:ext cx="59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Any two angles whose measures sum to 90°.</a:t>
            </a:r>
          </a:p>
        </p:txBody>
      </p:sp>
      <p:sp>
        <p:nvSpPr>
          <p:cNvPr id="320" name="RowBG4"/>
          <p:cNvSpPr/>
          <p:nvPr/>
        </p:nvSpPr>
        <p:spPr>
          <a:xfrm>
            <a:off x="457200" y="3340000"/>
            <a:ext cx="8229600" cy="540000"/>
          </a:xfrm>
          <a:prstGeom prst="rect">
            <a:avLst/>
          </a:prstGeom>
          <a:solidFill>
            <a:srgbClr val="FFFFFF"/>
          </a:solidFill>
          <a:ln>
            <a:solidFill>
              <a:srgbClr val="DDD9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1" name="RowAccent4"/>
          <p:cNvSpPr/>
          <p:nvPr/>
        </p:nvSpPr>
        <p:spPr>
          <a:xfrm>
            <a:off x="457200" y="3340000"/>
            <a:ext cx="36576" cy="54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2" name="RowName4"/>
          <p:cNvSpPr/>
          <p:nvPr/>
        </p:nvSpPr>
        <p:spPr>
          <a:xfrm>
            <a:off x="548640" y="3400000"/>
            <a:ext cx="20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Calibri"/>
              </a:rPr>
              <a:t>Supplementary</a:t>
            </a:r>
          </a:p>
        </p:txBody>
      </p:sp>
      <p:sp>
        <p:nvSpPr>
          <p:cNvPr id="323" name="Divider4"/>
          <p:cNvSpPr/>
          <p:nvPr/>
        </p:nvSpPr>
        <p:spPr>
          <a:xfrm>
            <a:off x="2640000" y="3380000"/>
            <a:ext cx="18288" cy="480000"/>
          </a:xfrm>
          <a:prstGeom prst="rect">
            <a:avLst/>
          </a:prstGeom>
          <a:solidFill>
            <a:srgbClr val="DDD9D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4" name="RowDefn4"/>
          <p:cNvSpPr/>
          <p:nvPr/>
        </p:nvSpPr>
        <p:spPr>
          <a:xfrm>
            <a:off x="2700000" y="3400000"/>
            <a:ext cx="5900000" cy="46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Any two angles whose measures sum to 180°.</a:t>
            </a:r>
          </a:p>
        </p:txBody>
      </p:sp>
      <p:sp>
        <p:nvSpPr>
          <p:cNvPr id="395" name="KeyPrincipleBG"/>
          <p:cNvSpPr/>
          <p:nvPr/>
        </p:nvSpPr>
        <p:spPr>
          <a:xfrm>
            <a:off x="457200" y="3940000"/>
            <a:ext cx="8229600" cy="340000"/>
          </a:xfrm>
          <a:prstGeom prst="rect">
            <a:avLst/>
          </a:prstGeom>
          <a:solidFill>
            <a:srgbClr val="FFF8E6"/>
          </a:solidFill>
          <a:ln>
            <a:solidFill>
              <a:srgbClr val="D4A84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96" name="KeyPrincipleText"/>
          <p:cNvSpPr/>
          <p:nvPr/>
        </p:nvSpPr>
        <p:spPr>
          <a:xfrm>
            <a:off x="600000" y="3980000"/>
            <a:ext cx="8000000" cy="26000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B8922F"/>
                </a:solidFill>
                <a:latin typeface="Calibri"/>
              </a:rPr>
              <a:t>Key principle: </a:t>
            </a:r>
            <a:r>
              <a:rPr lang="en-US" sz="1300">
                <a:solidFill>
                  <a:srgbClr val="3D4A5C"/>
                </a:solidFill>
                <a:latin typeface="Calibri"/>
              </a:rPr>
              <a:t>Vertical angles are always congruent. All other relationships depend on position.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 Lines &amp; Transversals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731520" y="100584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transversal crosses parallel lines, special angle relationships form: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731520" y="1554480"/>
            <a:ext cx="24688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31520" y="1554480"/>
            <a:ext cx="246888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169164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Corresponding</a:t>
            </a:r>
            <a:endParaRPr lang="en-US" sz="1500"/>
          </a:p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Angles</a:t>
            </a:r>
            <a:endParaRPr lang="en-US" sz="1500"/>
          </a:p>
        </p:txBody>
      </p:sp>
      <p:sp>
        <p:nvSpPr>
          <p:cNvPr id="8" name="Text 6"/>
          <p:cNvSpPr/>
          <p:nvPr/>
        </p:nvSpPr>
        <p:spPr>
          <a:xfrm>
            <a:off x="914400" y="2331720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position at each intersection.</a:t>
            </a: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∠1 = ∠5</a:t>
            </a:r>
            <a:endParaRPr lang="en-US" sz="1200"/>
          </a:p>
        </p:txBody>
      </p:sp>
      <p:sp>
        <p:nvSpPr>
          <p:cNvPr id="9" name="Shape 7"/>
          <p:cNvSpPr/>
          <p:nvPr/>
        </p:nvSpPr>
        <p:spPr>
          <a:xfrm>
            <a:off x="914400" y="3291840"/>
            <a:ext cx="914400" cy="32004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32918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</a:t>
            </a:r>
            <a:endParaRPr lang="en-US" sz="1200"/>
          </a:p>
        </p:txBody>
      </p:sp>
      <p:sp>
        <p:nvSpPr>
          <p:cNvPr id="11" name="Shape 9"/>
          <p:cNvSpPr/>
          <p:nvPr/>
        </p:nvSpPr>
        <p:spPr>
          <a:xfrm>
            <a:off x="3474720" y="1554480"/>
            <a:ext cx="24688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474720" y="1554480"/>
            <a:ext cx="2468880" cy="54864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0" y="169164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Alternate</a:t>
            </a:r>
            <a:endParaRPr lang="en-US" sz="1500"/>
          </a:p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Interior Angles</a:t>
            </a:r>
            <a:endParaRPr lang="en-US" sz="1500"/>
          </a:p>
        </p:txBody>
      </p:sp>
      <p:sp>
        <p:nvSpPr>
          <p:cNvPr id="14" name="Text 12"/>
          <p:cNvSpPr/>
          <p:nvPr/>
        </p:nvSpPr>
        <p:spPr>
          <a:xfrm>
            <a:off x="3657600" y="2331720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Opposite sides, between the lines.</a:t>
            </a: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∠3 = ∠6</a:t>
            </a:r>
            <a:endParaRPr lang="en-US" sz="1200"/>
          </a:p>
        </p:txBody>
      </p:sp>
      <p:sp>
        <p:nvSpPr>
          <p:cNvPr id="15" name="Shape 13"/>
          <p:cNvSpPr/>
          <p:nvPr/>
        </p:nvSpPr>
        <p:spPr>
          <a:xfrm>
            <a:off x="3657600" y="3291840"/>
            <a:ext cx="914400" cy="320040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0" y="32918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</a:t>
            </a:r>
            <a:endParaRPr lang="en-US" sz="1200"/>
          </a:p>
        </p:txBody>
      </p:sp>
      <p:sp>
        <p:nvSpPr>
          <p:cNvPr id="17" name="Shape 15"/>
          <p:cNvSpPr/>
          <p:nvPr/>
        </p:nvSpPr>
        <p:spPr>
          <a:xfrm>
            <a:off x="6217920" y="1554480"/>
            <a:ext cx="24688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17920" y="1554480"/>
            <a:ext cx="246888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0" y="169164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Alternate</a:t>
            </a:r>
            <a:endParaRPr lang="en-US" sz="1500"/>
          </a:p>
          <a:p>
            <a:pPr marL="0" indent="0">
              <a:buNone/>
            </a:pPr>
            <a:r>
              <a:rPr lang="en-US" sz="15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Exterior Angles</a:t>
            </a:r>
            <a:endParaRPr lang="en-US" sz="1500"/>
          </a:p>
        </p:txBody>
      </p:sp>
      <p:sp>
        <p:nvSpPr>
          <p:cNvPr id="20" name="Text 18"/>
          <p:cNvSpPr/>
          <p:nvPr/>
        </p:nvSpPr>
        <p:spPr>
          <a:xfrm>
            <a:off x="6400800" y="2331720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Opposite sides, outside the lines.</a:t>
            </a: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∠1 = ∠8</a:t>
            </a:r>
            <a:endParaRPr lang="en-US" sz="1200"/>
          </a:p>
        </p:txBody>
      </p:sp>
      <p:sp>
        <p:nvSpPr>
          <p:cNvPr id="21" name="Shape 19"/>
          <p:cNvSpPr/>
          <p:nvPr/>
        </p:nvSpPr>
        <p:spPr>
          <a:xfrm>
            <a:off x="6400800" y="3291840"/>
            <a:ext cx="914400" cy="3200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00800" y="32918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</a:t>
            </a:r>
            <a:endParaRPr lang="en-US" sz="1200"/>
          </a:p>
        </p:txBody>
      </p:sp>
      <p:sp>
        <p:nvSpPr>
          <p:cNvPr id="23" name="Shape 21"/>
          <p:cNvSpPr/>
          <p:nvPr/>
        </p:nvSpPr>
        <p:spPr>
          <a:xfrm>
            <a:off x="731520" y="4297680"/>
            <a:ext cx="7680960" cy="5943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31520" y="4297680"/>
            <a:ext cx="7680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labeled 1–8 at two intersections:  t is the transversal,  l ∥ m are the parallel lines</a:t>
            </a:r>
            <a:endParaRPr lang="en-US" sz="13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Corresponding Segments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731520" y="10515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two transversals cross a pair of parallel lines, the segments between those parallel lines are called corresponding segments.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7680960" cy="118872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92024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 l₁ ∥ l₂ ∥ l₃ , then segments a, b are corresponding and c, d are corresponding.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1005840" y="237744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/ b  =  c / d        and equivalently        a / c  =  b / d</a:t>
            </a:r>
            <a:endParaRPr lang="en-US" sz="2200"/>
          </a:p>
        </p:txBody>
      </p:sp>
      <p:sp>
        <p:nvSpPr>
          <p:cNvPr id="8" name="Shape 6"/>
          <p:cNvSpPr/>
          <p:nvPr/>
        </p:nvSpPr>
        <p:spPr>
          <a:xfrm>
            <a:off x="731520" y="3291840"/>
            <a:ext cx="7680960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31520" y="3291840"/>
            <a:ext cx="54864" cy="14630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05840" y="33832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</a:t>
            </a:r>
            <a:endParaRPr lang="en-US" sz="1600"/>
          </a:p>
        </p:txBody>
      </p:sp>
      <p:sp>
        <p:nvSpPr>
          <p:cNvPr id="11" name="Text 9"/>
          <p:cNvSpPr/>
          <p:nvPr/>
        </p:nvSpPr>
        <p:spPr>
          <a:xfrm>
            <a:off x="1005840" y="3749040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Assuming the vertical lines are parallel, use proportions to find unknown distances.  Worked Example: if a = 6, b = 9, c = 8, find d.  Step 1 — Set up: a/b = c/d  →  6/9 = 8/d.  Step 2 — Cross-multiply: 6d = 9 × 8 = 72.  Step 3 — Solve: d = 12.</a:t>
            </a:r>
            <a:endParaRPr lang="en-US" sz="13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olvingAngleEquation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4572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/>
              </a:rPr>
              <a:t>Solving Angle Equations: Method</a:t>
            </a:r>
          </a:p>
        </p:txBody>
      </p:sp>
      <p:sp>
        <p:nvSpPr>
          <p:cNvPr id="10" name="MethodBG"/>
          <p:cNvSpPr/>
          <p:nvPr/>
        </p:nvSpPr>
        <p:spPr>
          <a:xfrm>
            <a:off x="457200" y="1051560"/>
            <a:ext cx="7680960" cy="384048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MethodAccent"/>
          <p:cNvSpPr/>
          <p:nvPr/>
        </p:nvSpPr>
        <p:spPr>
          <a:xfrm>
            <a:off x="457200" y="1051560"/>
            <a:ext cx="54864" cy="384048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MethodText"/>
          <p:cNvSpPr/>
          <p:nvPr/>
        </p:nvSpPr>
        <p:spPr>
          <a:xfrm>
            <a:off x="600000" y="1100000"/>
            <a:ext cx="7200000" cy="37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/>
              </a:rPr>
              <a:t>Method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Step 1</a:t>
            </a:r>
            <a:r>
              <a:rPr lang="en-US" sz="1400">
                <a:solidFill>
                  <a:srgbClr val="3D4A5C"/>
                </a:solidFill>
                <a:latin typeface="Calibri"/>
              </a:rPr>
              <a:t> — Identify the relationship</a:t>
            </a:r>
          </a:p>
          <a:p>
            <a:pPr marL="0" indent="0">
              <a:buNone/>
            </a:pPr>
            <a:r>
              <a:rPr lang="en-US" sz="1200">
                <a:solidFill>
                  <a:srgbClr val="5C6B7A"/>
                </a:solidFill>
                <a:latin typeface="Calibri"/>
              </a:rPr>
              <a:t>Are the angles equal, supplementary (180°), or related by position?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Step 2</a:t>
            </a:r>
            <a:r>
              <a:rPr lang="en-US" sz="1400">
                <a:solidFill>
                  <a:srgbClr val="3D4A5C"/>
                </a:solidFill>
                <a:latin typeface="Calibri"/>
              </a:rPr>
              <a:t> — Write the equation</a:t>
            </a:r>
          </a:p>
          <a:p>
            <a:pPr marL="0" indent="0">
              <a:buNone/>
            </a:pPr>
            <a:r>
              <a:rPr lang="en-US" sz="1200">
                <a:solidFill>
                  <a:srgbClr val="5C6B7A"/>
                </a:solidFill>
                <a:latin typeface="Calibri"/>
              </a:rPr>
              <a:t>Corr./alt.int./alt.ext. → set equal. Co-interior → sum to 180°.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Step 3</a:t>
            </a:r>
            <a:r>
              <a:rPr lang="en-US" sz="1400">
                <a:solidFill>
                  <a:srgbClr val="3D4A5C"/>
                </a:solidFill>
                <a:latin typeface="Calibri"/>
              </a:rPr>
              <a:t> — Solve for x, then find the angle</a:t>
            </a:r>
          </a:p>
          <a:p>
            <a:pPr marL="0" indent="0">
              <a:buNone/>
            </a:pPr>
            <a:r>
              <a:rPr lang="en-US" sz="1200">
                <a:solidFill>
                  <a:srgbClr val="5C6B7A"/>
                </a:solidFill>
                <a:latin typeface="Calibri"/>
              </a:rPr>
              <a:t>Isolate the variable, then substitute back to get the degree measure.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Step 4</a:t>
            </a:r>
            <a:r>
              <a:rPr lang="en-US" sz="1400">
                <a:solidFill>
                  <a:srgbClr val="3D4A5C"/>
                </a:solidFill>
                <a:latin typeface="Calibri"/>
              </a:rPr>
              <a:t> — Check with supplementary if needed</a:t>
            </a:r>
          </a:p>
          <a:p>
            <a:pPr marL="0" indent="0">
              <a:buNone/>
            </a:pPr>
            <a:r>
              <a:rPr lang="en-US" sz="1200">
                <a:solidFill>
                  <a:srgbClr val="5C6B7A"/>
                </a:solidFill>
                <a:latin typeface="Calibri"/>
              </a:rPr>
              <a:t>Adjacent angles on a straight line sum to 180°. Use this to find the supplementary angle if asked.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 i="1">
                <a:solidFill>
                  <a:srgbClr val="4ECDC4"/>
                </a:solidFill>
                <a:latin typeface="Calibri"/>
              </a:rPr>
              <a:t>Works for any angle pair from parallel lines:</a:t>
            </a:r>
          </a:p>
          <a:p>
            <a:pPr marL="0" indent="0">
              <a:buNone/>
            </a:pPr>
            <a:r>
              <a:rPr lang="en-US" sz="1200">
                <a:solidFill>
                  <a:srgbClr val="5C6B7A"/>
                </a:solidFill>
                <a:latin typeface="Calibri"/>
              </a:rPr>
              <a:t>Corresponding, alt. int., alt. ext. → equal</a:t>
            </a:r>
          </a:p>
          <a:p>
            <a:pPr marL="0" indent="0">
              <a:buNone/>
            </a:pPr>
            <a:r>
              <a:rPr lang="en-US" sz="1200">
                <a:solidFill>
                  <a:srgbClr val="5C6B7A"/>
                </a:solidFill>
                <a:latin typeface="Calibri"/>
              </a:rPr>
              <a:t>Co-interior → supplementary (180°)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D4A843"/>
                </a:solidFill>
                <a:latin typeface="Calibri"/>
              </a:rPr>
              <a:t>Quick Reference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Corr./Alt.int./Alt.ext. → set equal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Co-interior → sum to 180°, then solve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olvingAngleEquation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4572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/>
              </a:rPr>
              <a:t>Worked Example: Angle Equations</a:t>
            </a:r>
          </a:p>
        </p:txBody>
      </p:sp>
      <p:sp>
        <p:nvSpPr>
          <p:cNvPr id="20" name="ExBG"/>
          <p:cNvSpPr/>
          <p:nvPr/>
        </p:nvSpPr>
        <p:spPr>
          <a:xfrm>
            <a:off x="731520" y="1051560"/>
            <a:ext cx="7680960" cy="3840480"/>
          </a:xfrm>
          <a:prstGeom prst="rect">
            <a:avLst/>
          </a:prstGeom>
          <a:solidFill>
            <a:srgbClr val="1B2A4A"/>
          </a:solidFill>
          <a:ln/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ExText"/>
          <p:cNvSpPr/>
          <p:nvPr/>
        </p:nvSpPr>
        <p:spPr>
          <a:xfrm>
            <a:off x="900000" y="1100000"/>
            <a:ext cx="7400000" cy="37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D4A843"/>
                </a:solidFill>
                <a:latin typeface="Calibri"/>
              </a:rPr>
              <a:t>Worked Example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Given: l ∥ m, cut by transversal t.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∠2 = (3x + 10)°, ∠6 = (5x − 20)°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4ECDC4"/>
                </a:solidFill>
                <a:latin typeface="Calibri"/>
              </a:rPr>
              <a:t>Step 1:</a:t>
            </a:r>
            <a:r>
              <a:rPr lang="en-US" sz="1300">
                <a:solidFill>
                  <a:srgbClr val="FFFFFF"/>
                </a:solidFill>
                <a:latin typeface="Calibri"/>
              </a:rPr>
              <a:t> ∠2 and ∠6 are corresponding → equal</a:t>
            </a:r>
          </a:p>
          <a:p>
            <a:pPr marL="0" indent="0">
              <a:buNone/>
            </a:pPr>
            <a:r>
              <a:rPr lang="en-US" sz="1300" b="1">
                <a:solidFill>
                  <a:srgbClr val="4ECDC4"/>
                </a:solidFill>
                <a:latin typeface="Calibri"/>
              </a:rPr>
              <a:t>Step 2:</a:t>
            </a:r>
            <a:r>
              <a:rPr lang="en-US" sz="1300">
                <a:solidFill>
                  <a:srgbClr val="FFFFFF"/>
                </a:solidFill>
                <a:latin typeface="Calibri"/>
              </a:rPr>
              <a:t> 3x + 10 = 5x − 20</a:t>
            </a:r>
          </a:p>
          <a:p>
            <a:pPr marL="0" indent="0">
              <a:buNone/>
            </a:pPr>
            <a:r>
              <a:rPr lang="en-US" sz="1300" b="1">
                <a:solidFill>
                  <a:srgbClr val="4ECDC4"/>
                </a:solidFill>
                <a:latin typeface="Calibri"/>
              </a:rPr>
              <a:t>Step 3:</a:t>
            </a:r>
            <a:r>
              <a:rPr lang="en-US" sz="1300">
                <a:solidFill>
                  <a:srgbClr val="FFFFFF"/>
                </a:solidFill>
                <a:latin typeface="Calibri"/>
              </a:rPr>
              <a:t> 30 = 2x → x = 15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Georgia"/>
              </a:rPr>
              <a:t>∠2 = 3(15) + 10 = 55°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4ECDC4"/>
                </a:solidFill>
                <a:latin typeface="Calibri"/>
              </a:rPr>
              <a:t>Step 4: </a:t>
            </a:r>
            <a:r>
              <a:rPr lang="en-US" sz="1300">
                <a:solidFill>
                  <a:srgbClr val="B0BEC5"/>
                </a:solidFill>
                <a:latin typeface="Calibri"/>
              </a:rPr>
              <a:t>Supplementary → ∠1 = 180° − 55° = 125°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Parallel Lines &amp; Angles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05840"/>
            <a:ext cx="5453690" cy="118872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05840"/>
            <a:ext cx="54864" cy="118872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0515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1200"/>
          </a:p>
        </p:txBody>
      </p:sp>
      <p:sp>
        <p:nvSpPr>
          <p:cNvPr id="7" name="Text 5"/>
          <p:cNvSpPr/>
          <p:nvPr/>
        </p:nvSpPr>
        <p:spPr>
          <a:xfrm>
            <a:off x="1005840" y="137160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Lines l and m are parallel, and t is a transversal.</a:t>
            </a:r>
            <a:endParaRPr lang="en-US" sz="1400"/>
          </a:p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∠2 = 2x + 19° and ∠7 = 3x + 2°, find the measure of ∠1.</a:t>
            </a:r>
            <a:endParaRPr lang="en-US" sz="1400"/>
          </a:p>
        </p:txBody>
      </p:sp>
      <p:sp>
        <p:nvSpPr>
          <p:cNvPr id="8" name="Shape 6"/>
          <p:cNvSpPr/>
          <p:nvPr/>
        </p:nvSpPr>
        <p:spPr>
          <a:xfrm>
            <a:off x="731520" y="2468880"/>
            <a:ext cx="768096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5840" y="25603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Solution Strategy</a:t>
            </a:r>
            <a:endParaRPr lang="en-US" sz="1600"/>
          </a:p>
        </p:txBody>
      </p:sp>
      <p:sp>
        <p:nvSpPr>
          <p:cNvPr id="10" name="Text 8"/>
          <p:cNvSpPr/>
          <p:nvPr/>
        </p:nvSpPr>
        <p:spPr>
          <a:xfrm>
            <a:off x="1005840" y="2971800"/>
            <a:ext cx="7132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relationship — ∠2 and ∠7 are alternate exterior angles (equal).</a:t>
            </a:r>
            <a:endParaRPr lang="en-US" sz="130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them equal:  2x + 19 = 3x + 2  →  x = 17</a:t>
            </a:r>
            <a:endParaRPr lang="en-US" sz="130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∠2 = 2(17) + 19 = 53°</a:t>
            </a:r>
            <a:endParaRPr lang="en-US" sz="1300"/>
          </a:p>
          <a:p>
            <a:pPr marL="0" indent="0">
              <a:spcAft>
                <a:spcPts val="6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∠1 and ∠2 are supplementary → ∠1 = 180° − 53° = 127°</a:t>
            </a:r>
            <a:endParaRPr lang="en-US" sz="1300"/>
          </a:p>
        </p:txBody>
      </p:sp>
      <p:pic>
        <p:nvPicPr>
          <p:cNvPr id="50" name="Diagram 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000" y="982980"/>
            <a:ext cx="3500000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62CA558A-D7F3-4A97-002A-EDA3BCFB38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7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rot="2700000">
            <a:off x="6400800" y="914400"/>
            <a:ext cx="1828800" cy="1828800"/>
          </a:xfrm>
          <a:prstGeom prst="rect">
            <a:avLst/>
          </a:prstGeom>
          <a:solidFill>
            <a:srgbClr val="1A7A7A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rot="1200000">
            <a:off x="7132320" y="2560320"/>
            <a:ext cx="1371600" cy="1371600"/>
          </a:xfrm>
          <a:prstGeom prst="rect">
            <a:avLst/>
          </a:prstGeom>
          <a:solidFill>
            <a:srgbClr val="0D4F4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371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6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</a:t>
            </a:r>
            <a:endParaRPr lang="en-US" sz="1400"/>
          </a:p>
        </p:txBody>
      </p:sp>
      <p:sp>
        <p:nvSpPr>
          <p:cNvPr id="6" name="Text 4"/>
          <p:cNvSpPr/>
          <p:nvPr/>
        </p:nvSpPr>
        <p:spPr>
          <a:xfrm>
            <a:off x="731520" y="1920240"/>
            <a:ext cx="5486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Polygons &amp;</a:t>
            </a:r>
            <a:endParaRPr lang="en-US" sz="4000"/>
          </a:p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Quadrilaterals</a:t>
            </a:r>
            <a:endParaRPr lang="en-US" sz="4000"/>
          </a:p>
        </p:txBody>
      </p:sp>
      <p:sp>
        <p:nvSpPr>
          <p:cNvPr id="7" name="Shape 5"/>
          <p:cNvSpPr/>
          <p:nvPr/>
        </p:nvSpPr>
        <p:spPr>
          <a:xfrm>
            <a:off x="731520" y="3840480"/>
            <a:ext cx="18288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reviewNote"/>
          <p:cNvSpPr/>
          <p:nvPr/>
        </p:nvSpPr>
        <p:spPr>
          <a:xfrm>
            <a:off x="731520" y="39600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D4C5A0"/>
                </a:solidFill>
                <a:latin typeface="Calibri" pitchFamily="34" charset="0"/>
              </a:rPr>
              <a:t>Polygons &amp; quadrilaterals build on angle relationships from Section 1 — now we measure enclosed area and classify shapes.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57AFCFB2-EFF7-CA9B-479D-27DCC5553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7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Polygons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731520" y="10058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polygon is a closed region of a plane bounded by three or more straight line segments. Sides must be non-collinear and non-self-intersecting (no crossings). Formulas below apply to convex polygons.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15087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1645920"/>
            <a:ext cx="150876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78308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548640" y="2194560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sides</a:t>
            </a:r>
            <a:endParaRPr lang="en-US" sz="1800"/>
          </a:p>
        </p:txBody>
      </p:sp>
      <p:sp>
        <p:nvSpPr>
          <p:cNvPr id="9" name="Shape 7"/>
          <p:cNvSpPr/>
          <p:nvPr/>
        </p:nvSpPr>
        <p:spPr>
          <a:xfrm>
            <a:off x="2148840" y="1645920"/>
            <a:ext cx="15087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148840" y="1645920"/>
            <a:ext cx="1508760" cy="54864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240280" y="178308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Quadrilateral</a:t>
            </a:r>
            <a:endParaRPr lang="en-US" sz="1300"/>
          </a:p>
        </p:txBody>
      </p:sp>
      <p:sp>
        <p:nvSpPr>
          <p:cNvPr id="12" name="Text 10"/>
          <p:cNvSpPr/>
          <p:nvPr/>
        </p:nvSpPr>
        <p:spPr>
          <a:xfrm>
            <a:off x="2240280" y="2194560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0D4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sides</a:t>
            </a:r>
            <a:endParaRPr lang="en-US" sz="1800"/>
          </a:p>
        </p:txBody>
      </p:sp>
      <p:sp>
        <p:nvSpPr>
          <p:cNvPr id="13" name="Shape 11"/>
          <p:cNvSpPr/>
          <p:nvPr/>
        </p:nvSpPr>
        <p:spPr>
          <a:xfrm>
            <a:off x="3840480" y="1645920"/>
            <a:ext cx="15087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840480" y="1645920"/>
            <a:ext cx="1508760" cy="54864"/>
          </a:xfrm>
          <a:prstGeom prst="rect">
            <a:avLst/>
          </a:prstGeom>
          <a:solidFill>
            <a:srgbClr val="2AA5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931920" y="178308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Pentagon</a:t>
            </a:r>
            <a:endParaRPr lang="en-US" sz="1300"/>
          </a:p>
        </p:txBody>
      </p:sp>
      <p:sp>
        <p:nvSpPr>
          <p:cNvPr id="16" name="Text 14"/>
          <p:cNvSpPr/>
          <p:nvPr/>
        </p:nvSpPr>
        <p:spPr>
          <a:xfrm>
            <a:off x="3931920" y="2194560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A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sides</a:t>
            </a:r>
            <a:endParaRPr lang="en-US" sz="1800"/>
          </a:p>
        </p:txBody>
      </p:sp>
      <p:sp>
        <p:nvSpPr>
          <p:cNvPr id="17" name="Shape 15"/>
          <p:cNvSpPr/>
          <p:nvPr/>
        </p:nvSpPr>
        <p:spPr>
          <a:xfrm>
            <a:off x="5532120" y="1645920"/>
            <a:ext cx="15087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532120" y="1645920"/>
            <a:ext cx="150876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623560" y="178308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Hexagon</a:t>
            </a:r>
            <a:endParaRPr lang="en-US" sz="1300"/>
          </a:p>
        </p:txBody>
      </p:sp>
      <p:sp>
        <p:nvSpPr>
          <p:cNvPr id="20" name="Text 18"/>
          <p:cNvSpPr/>
          <p:nvPr/>
        </p:nvSpPr>
        <p:spPr>
          <a:xfrm>
            <a:off x="5623560" y="2194560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sides</a:t>
            </a:r>
            <a:endParaRPr lang="en-US" sz="1800"/>
          </a:p>
        </p:txBody>
      </p:sp>
      <p:sp>
        <p:nvSpPr>
          <p:cNvPr id="21" name="Shape 19"/>
          <p:cNvSpPr/>
          <p:nvPr/>
        </p:nvSpPr>
        <p:spPr>
          <a:xfrm>
            <a:off x="7223760" y="1645920"/>
            <a:ext cx="15087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223760" y="1645920"/>
            <a:ext cx="1508760" cy="54864"/>
          </a:xfrm>
          <a:prstGeom prst="rect">
            <a:avLst/>
          </a:prstGeom>
          <a:solidFill>
            <a:srgbClr val="B892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315200" y="178308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Heptagon &amp; beyond</a:t>
            </a:r>
            <a:endParaRPr lang="en-US" sz="1300"/>
          </a:p>
        </p:txBody>
      </p:sp>
      <p:sp>
        <p:nvSpPr>
          <p:cNvPr id="24" name="Text 22"/>
          <p:cNvSpPr/>
          <p:nvPr/>
        </p:nvSpPr>
        <p:spPr>
          <a:xfrm>
            <a:off x="7315200" y="2194560"/>
            <a:ext cx="1325880" cy="50292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>
                <a:solidFill>
                  <a:srgbClr val="B892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8+ sides</a:t>
            </a:r>
            <a:endParaRPr lang="en-US"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Polygon Angle Formulas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731520" y="90000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formulas apply to convex polygons with n sides.</a:t>
            </a:r>
            <a:endParaRPr lang="en-US" sz="1400"/>
          </a:p>
        </p:txBody>
      </p:sp>
      <p:sp>
        <p:nvSpPr>
          <p:cNvPr id="25" name="Shape 23"/>
          <p:cNvSpPr/>
          <p:nvPr/>
        </p:nvSpPr>
        <p:spPr>
          <a:xfrm>
            <a:off x="731520" y="1500000"/>
            <a:ext cx="7680960" cy="300000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00000" y="1550000"/>
            <a:ext cx="7300000" cy="5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4ECD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Interior &amp; Exterior Angles of Polygons</a:t>
            </a:r>
            <a:endParaRPr lang="en-US" sz="1800"/>
          </a:p>
        </p:txBody>
      </p:sp>
      <p:sp>
        <p:nvSpPr>
          <p:cNvPr id="27" name="Text 25"/>
          <p:cNvSpPr/>
          <p:nvPr/>
        </p:nvSpPr>
        <p:spPr>
          <a:xfrm>
            <a:off x="900000" y="2200000"/>
            <a:ext cx="7300000" cy="210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 of Interior Angles = (n − 2) × 180°</a:t>
            </a:r>
            <a:endParaRPr lang="en-US" sz="1600"/>
          </a:p>
          <a:p>
            <a:pPr marL="0" indent="0">
              <a:buNone/>
            </a:pPr>
            <a:r>
              <a:rPr lang="en-US" sz="1200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n = number of sides</a:t>
            </a:r>
            <a:endParaRPr lang="en-US" sz="1600"/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 of Exterior Angles = 360°  (always, for any convex polygon)</a:t>
            </a:r>
            <a:endParaRPr lang="en-US" sz="1600"/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Interior Angle of a Regular Polygon = (n − 2) × 180° / n</a:t>
            </a:r>
            <a:endParaRPr lang="en-US" sz="1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iorAngleSumFormula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Interior Angle Sum Formula</a:t>
            </a:r>
          </a:p>
        </p:txBody>
      </p:sp>
      <p:sp>
        <p:nvSpPr>
          <p:cNvPr id="88" name="CardBG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9" name="AccentBar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0" name="BodyText"/>
          <p:cNvSpPr/>
          <p:nvPr/>
        </p:nvSpPr>
        <p:spPr>
          <a:xfrm>
            <a:off x="1000000" y="1130000"/>
            <a:ext cx="7200000" cy="26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Derivation via Triangulation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Any polygon can be divided into triangles by drawing diagonals from one vertex.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 polygon with n sides produces (n − 2) triangles.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Each triangle has an angle sum of 180°.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Sum of Interior Angles = (n − 2) × 180°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Examples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Triangle (n=3): (3−2) × 180° = 180°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Quadrilateral (n=4): (4−2) × 180° = 360°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Pentagon (n=5): (5−2) × 180° = 540°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Hexagon (n=6): (6−2) × 180° = 720°</a:t>
            </a:r>
          </a:p>
        </p:txBody>
      </p:sp>
      <p:sp>
        <p:nvSpPr>
          <p:cNvPr id="200" name="SummaryBG"/>
          <p:cNvSpPr/>
          <p:nvPr/>
        </p:nvSpPr>
        <p:spPr>
          <a:xfrm>
            <a:off x="731520" y="3920000"/>
            <a:ext cx="7680960" cy="1140000"/>
          </a:xfrm>
          <a:prstGeom prst="rect">
            <a:avLst/>
          </a:prstGeom>
          <a:solidFill>
            <a:srgbClr val="1B2A4A"/>
          </a:solidFill>
          <a:ln/>
          <a:effectLst>
            <a:outerShdw blurRad="38100" dist="19050" dir="5400000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1" name="SummaryAccent"/>
          <p:cNvSpPr/>
          <p:nvPr/>
        </p:nvSpPr>
        <p:spPr>
          <a:xfrm>
            <a:off x="731520" y="3920000"/>
            <a:ext cx="54864" cy="150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" name="SummaryText"/>
          <p:cNvSpPr/>
          <p:nvPr/>
        </p:nvSpPr>
        <p:spPr>
          <a:xfrm>
            <a:off x="880000" y="3970000"/>
            <a:ext cx="7400000" cy="106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4ECDC4"/>
                </a:solidFill>
                <a:latin typeface="Calibri"/>
              </a:rPr>
              <a:t>Quick Reference — Interior Angle Sums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Triangle (n=3): 180°  |  Quadrilateral (n=4): 360°  |  Pentagon (n=5): 540°  |  Hexagon (n=6): 720°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Heptagon: 900°  |  Octagon: 1080°  |  Nonagon: 1260°  |  Decagon: 1440°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Formula:  (n − 2) × 180°   where n = number of sides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xteriorAngleSum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Exterior Angle Sum</a:t>
            </a:r>
          </a:p>
        </p:txBody>
      </p:sp>
      <p:sp>
        <p:nvSpPr>
          <p:cNvPr id="108" name="CardBG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9" name="AccentBar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" name="BodyText"/>
          <p:cNvSpPr/>
          <p:nvPr/>
        </p:nvSpPr>
        <p:spPr>
          <a:xfrm>
            <a:off x="1000000" y="1130000"/>
            <a:ext cx="7200000" cy="26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Key Fact: Sum of Exterior Angles = 360° (always, for any convex polygon)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One exterior angle at each vertex. The sum is always 360°, regardless of the number of sides.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Regular Polygon Interior Angle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Each interior angle of a regular n-gon = (n − 2) × 180° / n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Each exterior angle of a regular n-gon = 360° / n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Examples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Regular hexagon (n=6): interior = 120°, exterior = 60°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Regular octagon (n=8): interior = 135°, exterior = 45°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Interior + exterior angle at any vertex = 180° (linear pair)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200" name="SummaryBG"/>
          <p:cNvSpPr/>
          <p:nvPr/>
        </p:nvSpPr>
        <p:spPr>
          <a:xfrm>
            <a:off x="731520" y="3920000"/>
            <a:ext cx="7680960" cy="1140000"/>
          </a:xfrm>
          <a:prstGeom prst="rect">
            <a:avLst/>
          </a:prstGeom>
          <a:solidFill>
            <a:srgbClr val="1B2A4A"/>
          </a:solidFill>
          <a:ln/>
          <a:effectLst>
            <a:outerShdw blurRad="38100" dist="19050" dir="5400000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1" name="SummaryAccent"/>
          <p:cNvSpPr/>
          <p:nvPr/>
        </p:nvSpPr>
        <p:spPr>
          <a:xfrm>
            <a:off x="731520" y="3920000"/>
            <a:ext cx="54864" cy="150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" name="SummaryText"/>
          <p:cNvSpPr/>
          <p:nvPr/>
        </p:nvSpPr>
        <p:spPr>
          <a:xfrm>
            <a:off x="880000" y="3970000"/>
            <a:ext cx="7400000" cy="106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4ECDC4"/>
                </a:solidFill>
                <a:latin typeface="Calibri"/>
              </a:rPr>
              <a:t>Regular Polygon Quick Reference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Pentagon (5):  interior = 108°, exterior = 72°  |  Hexagon (6):  interior = 120°, exterior = 60°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Octagon (8):  interior = 135°, exterior = 45°  |  Decagon (10):  interior = 144°, exterior = 36°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Note:  interior + exterior = 180°  (always, at every vertex — linear pair)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Types of Quadrilaterals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768096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64008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097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Trapezoid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3383280" y="109728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Exactly two parallel sides (called bases)</a:t>
            </a:r>
            <a:endParaRPr lang="en-US" sz="1400"/>
          </a:p>
        </p:txBody>
      </p:sp>
      <p:sp>
        <p:nvSpPr>
          <p:cNvPr id="8" name="Shape 6"/>
          <p:cNvSpPr/>
          <p:nvPr/>
        </p:nvSpPr>
        <p:spPr>
          <a:xfrm>
            <a:off x="731520" y="1828800"/>
            <a:ext cx="768096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31520" y="1828800"/>
            <a:ext cx="54864" cy="640080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05840" y="18745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Parallelogram</a:t>
            </a:r>
            <a:endParaRPr lang="en-US" sz="1600"/>
          </a:p>
        </p:txBody>
      </p:sp>
      <p:sp>
        <p:nvSpPr>
          <p:cNvPr id="11" name="Text 9"/>
          <p:cNvSpPr/>
          <p:nvPr/>
        </p:nvSpPr>
        <p:spPr>
          <a:xfrm>
            <a:off x="3383280" y="187452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pairs of opposite sides are parallel</a:t>
            </a:r>
            <a:endParaRPr lang="en-US" sz="1400"/>
          </a:p>
        </p:txBody>
      </p:sp>
      <p:sp>
        <p:nvSpPr>
          <p:cNvPr id="12" name="Shape 10"/>
          <p:cNvSpPr/>
          <p:nvPr/>
        </p:nvSpPr>
        <p:spPr>
          <a:xfrm>
            <a:off x="731520" y="2606040"/>
            <a:ext cx="768096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1520" y="2606040"/>
            <a:ext cx="54864" cy="640080"/>
          </a:xfrm>
          <a:prstGeom prst="rect">
            <a:avLst/>
          </a:prstGeom>
          <a:solidFill>
            <a:srgbClr val="2AA5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05840" y="26517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Rhombus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3383280" y="265176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Parallelogram with four equal sides</a:t>
            </a:r>
            <a:endParaRPr lang="en-US" sz="1400"/>
          </a:p>
        </p:txBody>
      </p:sp>
      <p:sp>
        <p:nvSpPr>
          <p:cNvPr id="16" name="Shape 14"/>
          <p:cNvSpPr/>
          <p:nvPr/>
        </p:nvSpPr>
        <p:spPr>
          <a:xfrm>
            <a:off x="731520" y="3383280"/>
            <a:ext cx="768096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31520" y="338328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005840" y="3429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Rectangle</a:t>
            </a:r>
            <a:endParaRPr lang="en-US" sz="1600"/>
          </a:p>
        </p:txBody>
      </p:sp>
      <p:sp>
        <p:nvSpPr>
          <p:cNvPr id="19" name="Text 17"/>
          <p:cNvSpPr/>
          <p:nvPr/>
        </p:nvSpPr>
        <p:spPr>
          <a:xfrm>
            <a:off x="3383280" y="342900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Parallelogram with a right angle (all 90°)</a:t>
            </a:r>
            <a:endParaRPr lang="en-US" sz="1400"/>
          </a:p>
        </p:txBody>
      </p:sp>
      <p:sp>
        <p:nvSpPr>
          <p:cNvPr id="20" name="Shape 18"/>
          <p:cNvSpPr/>
          <p:nvPr/>
        </p:nvSpPr>
        <p:spPr>
          <a:xfrm>
            <a:off x="731520" y="4160520"/>
            <a:ext cx="768096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31520" y="4160520"/>
            <a:ext cx="54864" cy="640080"/>
          </a:xfrm>
          <a:prstGeom prst="rect">
            <a:avLst/>
          </a:prstGeom>
          <a:solidFill>
            <a:srgbClr val="B892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05840" y="4206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Square</a:t>
            </a:r>
            <a:endParaRPr lang="en-US" sz="1600"/>
          </a:p>
        </p:txBody>
      </p:sp>
      <p:sp>
        <p:nvSpPr>
          <p:cNvPr id="23" name="Text 21"/>
          <p:cNvSpPr/>
          <p:nvPr/>
        </p:nvSpPr>
        <p:spPr>
          <a:xfrm>
            <a:off x="3383280" y="420624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Rectangle with four equal sides</a:t>
            </a:r>
            <a:endParaRPr lang="en-US" sz="1400"/>
          </a:p>
        </p:txBody>
      </p:sp>
      <p:sp>
        <p:nvSpPr>
          <p:cNvPr id="24" name="Shape 22"/>
          <p:cNvSpPr/>
          <p:nvPr/>
        </p:nvSpPr>
        <p:spPr>
          <a:xfrm>
            <a:off x="731520" y="4572000"/>
            <a:ext cx="7680960" cy="32004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005840" y="457200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diagonal of a polygon is a line segment joining any two nonadjacent vertices.</a:t>
            </a:r>
            <a:endParaRPr lang="en-US"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of Quadrilaterals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97280"/>
            <a:ext cx="374904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97280"/>
            <a:ext cx="374904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1234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Square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960120" y="16002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s²</a:t>
            </a:r>
            <a:endParaRPr lang="en-US" sz="2800"/>
          </a:p>
        </p:txBody>
      </p:sp>
      <p:sp>
        <p:nvSpPr>
          <p:cNvPr id="8" name="Text 6"/>
          <p:cNvSpPr/>
          <p:nvPr/>
        </p:nvSpPr>
        <p:spPr>
          <a:xfrm>
            <a:off x="960120" y="21488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side length</a:t>
            </a:r>
            <a:endParaRPr lang="en-US" sz="1200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374904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46320" y="1097280"/>
            <a:ext cx="3749040" cy="54864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74920" y="1234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Rectangle</a:t>
            </a:r>
            <a:endParaRPr lang="en-US" sz="1600"/>
          </a:p>
        </p:txBody>
      </p:sp>
      <p:sp>
        <p:nvSpPr>
          <p:cNvPr id="12" name="Text 10"/>
          <p:cNvSpPr/>
          <p:nvPr/>
        </p:nvSpPr>
        <p:spPr>
          <a:xfrm>
            <a:off x="5074920" y="16002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0D4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l × w</a:t>
            </a:r>
            <a:endParaRPr lang="en-US" sz="2800"/>
          </a:p>
        </p:txBody>
      </p:sp>
      <p:sp>
        <p:nvSpPr>
          <p:cNvPr id="13" name="Text 11"/>
          <p:cNvSpPr/>
          <p:nvPr/>
        </p:nvSpPr>
        <p:spPr>
          <a:xfrm>
            <a:off x="5074920" y="21488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 = length, w = width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731520" y="2926080"/>
            <a:ext cx="374904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31520" y="2926080"/>
            <a:ext cx="3749040" cy="54864"/>
          </a:xfrm>
          <a:prstGeom prst="rect">
            <a:avLst/>
          </a:prstGeom>
          <a:solidFill>
            <a:srgbClr val="2AA5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0120" y="30632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Parallelogram</a:t>
            </a:r>
            <a:endParaRPr lang="en-US" sz="1600"/>
          </a:p>
        </p:txBody>
      </p:sp>
      <p:sp>
        <p:nvSpPr>
          <p:cNvPr id="17" name="Text 15"/>
          <p:cNvSpPr/>
          <p:nvPr/>
        </p:nvSpPr>
        <p:spPr>
          <a:xfrm>
            <a:off x="960120" y="34290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2A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b × h</a:t>
            </a:r>
            <a:endParaRPr lang="en-US" sz="2800"/>
          </a:p>
        </p:txBody>
      </p:sp>
      <p:sp>
        <p:nvSpPr>
          <p:cNvPr id="18" name="Text 16"/>
          <p:cNvSpPr/>
          <p:nvPr/>
        </p:nvSpPr>
        <p:spPr>
          <a:xfrm>
            <a:off x="960120" y="39776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base, h = height</a:t>
            </a:r>
            <a:endParaRPr lang="en-US" sz="1200"/>
          </a:p>
        </p:txBody>
      </p:sp>
      <p:sp>
        <p:nvSpPr>
          <p:cNvPr id="19" name="Shape 17"/>
          <p:cNvSpPr/>
          <p:nvPr/>
        </p:nvSpPr>
        <p:spPr>
          <a:xfrm>
            <a:off x="4846320" y="2926080"/>
            <a:ext cx="374904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46320" y="2926080"/>
            <a:ext cx="374904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074920" y="30632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Trapezoid</a:t>
            </a:r>
            <a:endParaRPr lang="en-US" sz="1600"/>
          </a:p>
        </p:txBody>
      </p:sp>
      <p:sp>
        <p:nvSpPr>
          <p:cNvPr id="22" name="Text 20"/>
          <p:cNvSpPr/>
          <p:nvPr/>
        </p:nvSpPr>
        <p:spPr>
          <a:xfrm>
            <a:off x="5074920" y="34290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½(b₁ + b₂)h</a:t>
            </a:r>
            <a:endParaRPr lang="en-US" sz="2800"/>
          </a:p>
        </p:txBody>
      </p:sp>
      <p:sp>
        <p:nvSpPr>
          <p:cNvPr id="23" name="Text 21"/>
          <p:cNvSpPr/>
          <p:nvPr/>
        </p:nvSpPr>
        <p:spPr>
          <a:xfrm>
            <a:off x="5074920" y="39776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b₁, b₂ = bases, h = height</a:t>
            </a:r>
            <a:endParaRPr lang="en-US" sz="1200"/>
          </a:p>
        </p:txBody>
      </p:sp>
      <p:sp>
        <p:nvSpPr>
          <p:cNvPr id="24" name="Shape 22"/>
          <p:cNvSpPr/>
          <p:nvPr/>
        </p:nvSpPr>
        <p:spPr>
          <a:xfrm>
            <a:off x="731520" y="4572000"/>
            <a:ext cx="7680960" cy="32004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005840" y="457200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is given in square units (ft², m², mi², cm², in²)     |     Rhombus: A = d₁ × d₂ / 2  (d₁, d₂ = diagonals)</a:t>
            </a:r>
            <a:endParaRPr lang="en-US"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Examples: Area of Quadrilaterals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18288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097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Parallelogram</a:t>
            </a:r>
            <a:endParaRPr lang="en-US" sz="1200"/>
          </a:p>
        </p:txBody>
      </p:sp>
      <p:sp>
        <p:nvSpPr>
          <p:cNvPr id="7" name="Text 5"/>
          <p:cNvSpPr/>
          <p:nvPr/>
        </p:nvSpPr>
        <p:spPr>
          <a:xfrm>
            <a:off x="1005840" y="14173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9.2 cm, h = 6.1 cm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1005840" y="17373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b × h = 9.2 × 6.1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1005840" y="21031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56.12 cm²</a:t>
            </a:r>
            <a:endParaRPr lang="en-US" sz="2000"/>
          </a:p>
        </p:txBody>
      </p:sp>
      <p:sp>
        <p:nvSpPr>
          <p:cNvPr id="10" name="Shape 8"/>
          <p:cNvSpPr/>
          <p:nvPr/>
        </p:nvSpPr>
        <p:spPr>
          <a:xfrm>
            <a:off x="4846320" y="1051560"/>
            <a:ext cx="37490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1051560"/>
            <a:ext cx="54864" cy="18288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20640" y="1097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Trapezoid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5120640" y="14173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b₁ = 3.6 ft, b₂ = 5.5 ft, h = 2.9 ft</a:t>
            </a:r>
            <a:endParaRPr lang="en-US" sz="1300"/>
          </a:p>
        </p:txBody>
      </p:sp>
      <p:sp>
        <p:nvSpPr>
          <p:cNvPr id="14" name="Text 12"/>
          <p:cNvSpPr/>
          <p:nvPr/>
        </p:nvSpPr>
        <p:spPr>
          <a:xfrm>
            <a:off x="5120640" y="17373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½(b₁ + b₂)h = ½(3.6 + 5.5)(2.9)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5120640" y="21031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13.195 ft²</a:t>
            </a:r>
            <a:endParaRPr lang="en-US" sz="2000"/>
          </a:p>
        </p:txBody>
      </p:sp>
      <p:sp>
        <p:nvSpPr>
          <p:cNvPr id="150" name="UnitsReminder"/>
          <p:cNvSpPr/>
          <p:nvPr/>
        </p:nvSpPr>
        <p:spPr>
          <a:xfrm>
            <a:off x="457200" y="3050000"/>
            <a:ext cx="7680960" cy="550000"/>
          </a:xfrm>
          <a:prstGeom prst="rect">
            <a:avLst/>
          </a:prstGeom>
          <a:solidFill>
            <a:srgbClr val="FFF8E6"/>
          </a:solidFill>
          <a:ln>
            <a:solidFill>
              <a:srgbClr val="D4A84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1" name="UnitsReminderText"/>
          <p:cNvSpPr/>
          <p:nvPr/>
        </p:nvSpPr>
        <p:spPr>
          <a:xfrm>
            <a:off x="600000" y="3080000"/>
            <a:ext cx="7400000" cy="4800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B8922F"/>
                </a:solidFill>
                <a:latin typeface="Calibri"/>
              </a:rPr>
              <a:t>Always label units: </a:t>
            </a:r>
            <a:r>
              <a:rPr lang="en-US" sz="1300">
                <a:solidFill>
                  <a:srgbClr val="3D4A5C"/>
                </a:solidFill>
                <a:latin typeface="Calibri"/>
              </a:rPr>
              <a:t>area is always in square units (cm², ft², m²). Forgetting units costs points on the quiz.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Multi-Step Trapezoid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18288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097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Find the Height</a:t>
            </a:r>
            <a:endParaRPr lang="en-US" sz="1200"/>
          </a:p>
        </p:txBody>
      </p:sp>
      <p:sp>
        <p:nvSpPr>
          <p:cNvPr id="7" name="Text 5"/>
          <p:cNvSpPr/>
          <p:nvPr/>
        </p:nvSpPr>
        <p:spPr>
          <a:xfrm>
            <a:off x="1005840" y="14173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b₁ = 3.8, b₂ = 9.2, slant = 6.3 cm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1005840" y="17373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9.2 − 3.8 = 5.4; h² + 5.4² = 6.3²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1005840" y="21031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√10.53 ≈ 3.2 cm</a:t>
            </a:r>
            <a:endParaRPr lang="en-US" sz="2000"/>
          </a:p>
        </p:txBody>
      </p:sp>
      <p:sp>
        <p:nvSpPr>
          <p:cNvPr id="10" name="Shape 8"/>
          <p:cNvSpPr/>
          <p:nvPr/>
        </p:nvSpPr>
        <p:spPr>
          <a:xfrm>
            <a:off x="4846320" y="1051560"/>
            <a:ext cx="37490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1051560"/>
            <a:ext cx="54864" cy="18288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20640" y="1097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Compute the Area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5120640" y="14173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½(b₁ + b₂)h</a:t>
            </a:r>
            <a:endParaRPr lang="en-US" sz="1300"/>
          </a:p>
        </p:txBody>
      </p:sp>
      <p:sp>
        <p:nvSpPr>
          <p:cNvPr id="14" name="Text 12"/>
          <p:cNvSpPr/>
          <p:nvPr/>
        </p:nvSpPr>
        <p:spPr>
          <a:xfrm>
            <a:off x="5120640" y="17373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½(3.8 + 9.2)(3.2) = ½(13.0)(3.2)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5120640" y="21031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≈ 21.1 cm²</a:t>
            </a:r>
            <a:endParaRPr lang="en-US" sz="2000"/>
          </a:p>
        </p:txBody>
      </p:sp>
      <p:sp>
        <p:nvSpPr>
          <p:cNvPr id="150" name="UnitsReminder"/>
          <p:cNvSpPr/>
          <p:nvPr/>
        </p:nvSpPr>
        <p:spPr>
          <a:xfrm>
            <a:off x="457200" y="3050000"/>
            <a:ext cx="7680960" cy="550000"/>
          </a:xfrm>
          <a:prstGeom prst="rect">
            <a:avLst/>
          </a:prstGeom>
          <a:solidFill>
            <a:srgbClr val="FFF8E6"/>
          </a:solidFill>
          <a:ln>
            <a:solidFill>
              <a:srgbClr val="D4A84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1" name="UnitsReminderText"/>
          <p:cNvSpPr/>
          <p:nvPr/>
        </p:nvSpPr>
        <p:spPr>
          <a:xfrm>
            <a:off x="600000" y="3080000"/>
            <a:ext cx="7400000" cy="4800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B8922F"/>
                </a:solidFill>
                <a:latin typeface="Calibri"/>
              </a:rPr>
              <a:t>Key strategy: </a:t>
            </a:r>
            <a:r>
              <a:rPr lang="en-US" sz="1300">
                <a:solidFill>
                  <a:srgbClr val="3D4A5C"/>
                </a:solidFill>
                <a:latin typeface="Calibri"/>
              </a:rPr>
              <a:t>when the height is not given, look for a right triangle hidden in the trapezoid. Use the Pythagorean theorem to find h first, then apply A = ½(b₁ + b₂)h.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ompoundShapesStrategy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Compound Shapes Strategy</a:t>
            </a:r>
          </a:p>
        </p:txBody>
      </p:sp>
      <p:sp>
        <p:nvSpPr>
          <p:cNvPr id="128" name="CardBG"/>
          <p:cNvSpPr/>
          <p:nvPr/>
        </p:nvSpPr>
        <p:spPr>
          <a:xfrm>
            <a:off x="731520" y="1051560"/>
            <a:ext cx="76809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9" name="AccentBar"/>
          <p:cNvSpPr/>
          <p:nvPr/>
        </p:nvSpPr>
        <p:spPr>
          <a:xfrm>
            <a:off x="731520" y="1051560"/>
            <a:ext cx="54864" cy="35661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0" name="BodyText"/>
          <p:cNvSpPr/>
          <p:nvPr/>
        </p:nvSpPr>
        <p:spPr>
          <a:xfrm>
            <a:off x="1000000" y="1130000"/>
            <a:ext cx="7200000" cy="34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Procedure for Any Compound Shape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1 — Partition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Identify simple shapes within the compound figure (rectangles, triangles, trapezoids).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2 — Label all dimensions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Ensure all necessary measurements are identified for each part.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3 — Compute individual areas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Apply the correct formula to each piece separately.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4 — Add or subtract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Add areas of parts (or subtract holes/cutouts).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5 — State units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Always express area in square units (cm², ft², m², etc.).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pplication Area Compound Shape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1B2A4A"/>
                </a:solidFill>
                <a:latin typeface="Georgia" pitchFamily="34" charset="0"/>
              </a:rPr>
              <a:t>Application: Area of Compound Shapes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3566160"/>
          </a:xfrm>
          <a:prstGeom prst="rect">
            <a:avLst/>
          </a:prstGeom>
          <a:solidFill>
            <a:srgbClr val="E8F4F4"/>
          </a:solidFill>
          <a:ln>
            <a:solidFill>
              <a:srgbClr val="1A7A7A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200" name="Diagra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20" y="1151560"/>
            <a:ext cx="3549040" cy="3366160"/>
          </a:xfrm>
          <a:prstGeom prst="rect">
            <a:avLst/>
          </a:prstGeom>
        </p:spPr>
      </p:pic>
      <p:sp>
        <p:nvSpPr>
          <p:cNvPr id="6" name="Shape 4"/>
          <p:cNvSpPr/>
          <p:nvPr/>
        </p:nvSpPr>
        <p:spPr>
          <a:xfrm>
            <a:off x="4693981" y="1051560"/>
            <a:ext cx="4319382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659394" y="1051560"/>
            <a:ext cx="54864" cy="35661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30639" y="1200000"/>
            <a:ext cx="3896213" cy="17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indent="0">
              <a:buNone/>
            </a:pPr>
            <a:r>
              <a:rPr lang="en-US" sz="1500" b="1">
                <a:solidFill>
                  <a:srgbClr val="D4A843"/>
                </a:solidFill>
                <a:latin typeface="Georgia" pitchFamily="34" charset="0"/>
              </a:rPr>
              <a:t>Problem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The wall of a living room with a vaulted ceiling has 3 windows as shown.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3D4A5C"/>
                </a:solidFill>
                <a:latin typeface="Calibri" pitchFamily="34" charset="0"/>
              </a:rPr>
              <a:t>If a quart of paint covers 80 ft², how much paint is required to paint these walls?</a:t>
            </a:r>
          </a:p>
        </p:txBody>
      </p:sp>
      <p:sp>
        <p:nvSpPr>
          <p:cNvPr id="60" name="SolutionBG"/>
          <p:cNvSpPr/>
          <p:nvPr/>
        </p:nvSpPr>
        <p:spPr>
          <a:xfrm>
            <a:off x="4663442" y="2808514"/>
            <a:ext cx="4319383" cy="2063426"/>
          </a:xfrm>
          <a:prstGeom prst="rect">
            <a:avLst/>
          </a:prstGeom>
          <a:solidFill>
            <a:srgbClr val="1B2A4A"/>
          </a:solidFill>
          <a:ln/>
          <a:effectLst>
            <a:outerShdw blurRad="38100" dist="19050" dir="54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1" name="SolutionAccent"/>
          <p:cNvSpPr/>
          <p:nvPr/>
        </p:nvSpPr>
        <p:spPr>
          <a:xfrm>
            <a:off x="4663442" y="2808514"/>
            <a:ext cx="50816" cy="2063426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SolutionText"/>
          <p:cNvSpPr/>
          <p:nvPr/>
        </p:nvSpPr>
        <p:spPr>
          <a:xfrm>
            <a:off x="4719412" y="2808514"/>
            <a:ext cx="4207441" cy="2013426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4ECDC4"/>
                </a:solidFill>
                <a:latin typeface="Calibri"/>
              </a:rPr>
              <a:t>Solution Step</a:t>
            </a:r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>
                <a:solidFill>
                  <a:srgbClr val="B0BEC5"/>
                </a:solidFill>
                <a:latin typeface="Calibri"/>
              </a:rPr>
              <a:t>Step 1: Wall = rectangle + triangle on top</a:t>
            </a:r>
          </a:p>
          <a:p>
            <a:pPr marL="0" indent="0">
              <a:buNone/>
            </a:pPr>
            <a:r>
              <a:rPr lang="en-US" sz="1400">
                <a:solidFill>
                  <a:srgbClr val="B0BEC5"/>
                </a:solidFill>
                <a:latin typeface="Calibri"/>
              </a:rPr>
              <a:t>Step 2: Find each area, then subtract 4 windows</a:t>
            </a:r>
          </a:p>
          <a:p>
            <a:pPr marL="0" indent="0">
              <a:buNone/>
            </a:pPr>
            <a:r>
              <a:rPr lang="en-US" sz="1400">
                <a:solidFill>
                  <a:srgbClr val="B0BEC5"/>
                </a:solidFill>
                <a:latin typeface="Calibri"/>
              </a:rPr>
              <a:t>Step 3: Net wall area ÷ 80 ft² per quart = quarts needed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 i="1">
                <a:solidFill>
                  <a:srgbClr val="5C6B7A"/>
                </a:solidFill>
                <a:latin typeface="Calibri"/>
              </a:rPr>
              <a:t>See diagram for exact dimensions → answer varies by wall size.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2D0020-2D16-47C1-04E2-A2EEC6278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024" y="3331028"/>
            <a:ext cx="1181265" cy="6899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arning Goal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7680960" cy="5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</a:rPr>
              <a:t>Learning Goals</a:t>
            </a:r>
          </a:p>
        </p:txBody>
      </p:sp>
      <p:sp>
        <p:nvSpPr>
          <p:cNvPr id="4" name="Text 2"/>
          <p:cNvSpPr/>
          <p:nvPr/>
        </p:nvSpPr>
        <p:spPr>
          <a:xfrm>
            <a:off x="731520" y="82296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3D4A5C"/>
                </a:solidFill>
                <a:latin typeface="Calibri" pitchFamily="34" charset="0"/>
              </a:rPr>
              <a:t>By the end of this lesson, you will be able to:</a:t>
            </a:r>
          </a:p>
        </p:txBody>
      </p:sp>
      <p:sp>
        <p:nvSpPr>
          <p:cNvPr id="5" name="CardLeft"/>
          <p:cNvSpPr/>
          <p:nvPr/>
        </p:nvSpPr>
        <p:spPr>
          <a:xfrm>
            <a:off x="731520" y="1188720"/>
            <a:ext cx="3840480" cy="356616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AccentLeft"/>
          <p:cNvSpPr/>
          <p:nvPr/>
        </p:nvSpPr>
        <p:spPr>
          <a:xfrm>
            <a:off x="731520" y="1188720"/>
            <a:ext cx="384048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Left"/>
          <p:cNvSpPr/>
          <p:nvPr/>
        </p:nvSpPr>
        <p:spPr>
          <a:xfrm>
            <a:off x="914400" y="1280160"/>
            <a:ext cx="34747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Georgia" pitchFamily="34" charset="0"/>
              </a:rPr>
              <a:t>1.  Classify and measure angles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Identify acute, obtuse, right, and straight angles; find complements and supplements.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300" b="1">
                <a:solidFill>
                  <a:srgbClr val="1A7A7A"/>
                </a:solidFill>
                <a:latin typeface="Georgia" pitchFamily="34" charset="0"/>
              </a:rPr>
              <a:t>2.  Apply parallel line theorems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Use corresponding, alternate interior, and alternate exterior angle relationships to solve for unknowns.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300" b="1">
                <a:solidFill>
                  <a:srgbClr val="1A7A7A"/>
                </a:solidFill>
                <a:latin typeface="Georgia" pitchFamily="34" charset="0"/>
              </a:rPr>
              <a:t>3.  Calculate polygon angle sums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Apply interior and exterior angle formulas for convex polygons with n sides.</a:t>
            </a:r>
          </a:p>
        </p:txBody>
      </p:sp>
      <p:sp>
        <p:nvSpPr>
          <p:cNvPr id="8" name="CardRight"/>
          <p:cNvSpPr/>
          <p:nvPr/>
        </p:nvSpPr>
        <p:spPr>
          <a:xfrm>
            <a:off x="4754040" y="1188720"/>
            <a:ext cx="3840480" cy="356616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AccentRight"/>
          <p:cNvSpPr/>
          <p:nvPr/>
        </p:nvSpPr>
        <p:spPr>
          <a:xfrm>
            <a:off x="4754040" y="1188720"/>
            <a:ext cx="384048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Right"/>
          <p:cNvSpPr/>
          <p:nvPr/>
        </p:nvSpPr>
        <p:spPr>
          <a:xfrm>
            <a:off x="4936920" y="1280160"/>
            <a:ext cx="34747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Georgia" pitchFamily="34" charset="0"/>
              </a:rPr>
              <a:t>4.  Compute areas of polygons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Find areas of quadrilaterals and triangles using standard formulas including Heron’s Formula.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300" b="1">
                <a:solidFill>
                  <a:srgbClr val="1A7A7A"/>
                </a:solidFill>
                <a:latin typeface="Georgia" pitchFamily="34" charset="0"/>
              </a:rPr>
              <a:t>5.  Solve similar triangle problems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Use proportional reasoning to find unknown sides and angles in similar polygons; apply to real-world contexts.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300" b="1">
                <a:solidFill>
                  <a:srgbClr val="1A7A7A"/>
                </a:solidFill>
                <a:latin typeface="Georgia" pitchFamily="34" charset="0"/>
              </a:rPr>
              <a:t>6.  Convert between degree formats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Convert angles between decimal degrees and degrees-minutes-seconds (DMS) notation used in navigation.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4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6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731520" y="192024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Triangles</a:t>
            </a:r>
            <a:endParaRPr lang="en-US" sz="4400"/>
          </a:p>
        </p:txBody>
      </p:sp>
      <p:sp>
        <p:nvSpPr>
          <p:cNvPr id="5" name="Shape 3"/>
          <p:cNvSpPr/>
          <p:nvPr/>
        </p:nvSpPr>
        <p:spPr>
          <a:xfrm>
            <a:off x="731520" y="3291840"/>
            <a:ext cx="18288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3566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important polygon — every other polygon can be divided into triangles.</a:t>
            </a:r>
            <a:endParaRPr lang="en-US"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Types of Triangles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164592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11887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Scalene</a:t>
            </a:r>
            <a:endParaRPr lang="en-US" sz="2000"/>
          </a:p>
        </p:txBody>
      </p:sp>
      <p:sp>
        <p:nvSpPr>
          <p:cNvPr id="7" name="Text 5"/>
          <p:cNvSpPr/>
          <p:nvPr/>
        </p:nvSpPr>
        <p:spPr>
          <a:xfrm>
            <a:off x="960120" y="160020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two sides are equal in length.
No tick marks on sides.</a:t>
            </a:r>
            <a:endParaRPr lang="en-US" sz="1400"/>
          </a:p>
        </p:txBody>
      </p:sp>
      <p:sp>
        <p:nvSpPr>
          <p:cNvPr id="8" name="Shape 6"/>
          <p:cNvSpPr/>
          <p:nvPr/>
        </p:nvSpPr>
        <p:spPr>
          <a:xfrm>
            <a:off x="4846320" y="1051560"/>
            <a:ext cx="37490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846320" y="1051560"/>
            <a:ext cx="54864" cy="1645920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74920" y="11887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Isosceles</a:t>
            </a:r>
            <a:endParaRPr lang="en-US" sz="2000"/>
          </a:p>
        </p:txBody>
      </p:sp>
      <p:sp>
        <p:nvSpPr>
          <p:cNvPr id="11" name="Text 9"/>
          <p:cNvSpPr/>
          <p:nvPr/>
        </p:nvSpPr>
        <p:spPr>
          <a:xfrm>
            <a:off x="5074920" y="160020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sides are equal in length.
Shown with single tick marks on equal sides.</a:t>
            </a:r>
            <a:endParaRPr lang="en-US" sz="1400"/>
          </a:p>
        </p:txBody>
      </p:sp>
      <p:sp>
        <p:nvSpPr>
          <p:cNvPr id="12" name="Shape 10"/>
          <p:cNvSpPr/>
          <p:nvPr/>
        </p:nvSpPr>
        <p:spPr>
          <a:xfrm>
            <a:off x="731520" y="2926080"/>
            <a:ext cx="37490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1520" y="2926080"/>
            <a:ext cx="54864" cy="1645920"/>
          </a:xfrm>
          <a:prstGeom prst="rect">
            <a:avLst/>
          </a:prstGeom>
          <a:solidFill>
            <a:srgbClr val="2AA5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30632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Equilateral</a:t>
            </a:r>
            <a:endParaRPr lang="en-US" sz="2000"/>
          </a:p>
        </p:txBody>
      </p:sp>
      <p:sp>
        <p:nvSpPr>
          <p:cNvPr id="15" name="Text 13"/>
          <p:cNvSpPr/>
          <p:nvPr/>
        </p:nvSpPr>
        <p:spPr>
          <a:xfrm>
            <a:off x="960120" y="34747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sides are equal.
Shown with double tick marks. </a:t>
            </a:r>
            <a:b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angles = 60°.</a:t>
            </a:r>
            <a:endParaRPr lang="en-US" sz="1400"/>
          </a:p>
        </p:txBody>
      </p:sp>
      <p:sp>
        <p:nvSpPr>
          <p:cNvPr id="16" name="Shape 14"/>
          <p:cNvSpPr/>
          <p:nvPr/>
        </p:nvSpPr>
        <p:spPr>
          <a:xfrm>
            <a:off x="4846320" y="2926080"/>
            <a:ext cx="37490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846320" y="2926080"/>
            <a:ext cx="54864" cy="164592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74920" y="30632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Right</a:t>
            </a:r>
            <a:endParaRPr lang="en-US" sz="2000"/>
          </a:p>
        </p:txBody>
      </p:sp>
      <p:sp>
        <p:nvSpPr>
          <p:cNvPr id="19" name="Text 17"/>
          <p:cNvSpPr/>
          <p:nvPr/>
        </p:nvSpPr>
        <p:spPr>
          <a:xfrm>
            <a:off x="5074920" y="3474720"/>
            <a:ext cx="27326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one right angle (90°). The side opposite the right angle is the hypotenuse; the other sides are legs.</a:t>
            </a:r>
            <a:endParaRPr lang="en-US" sz="14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EA09A1A-A50A-0DE8-5FA1-BE22B748E83C}"/>
              </a:ext>
            </a:extLst>
          </p:cNvPr>
          <p:cNvSpPr/>
          <p:nvPr/>
        </p:nvSpPr>
        <p:spPr>
          <a:xfrm>
            <a:off x="3156857" y="3063240"/>
            <a:ext cx="732972" cy="65967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DA96E7D-5377-5DEB-802F-09496F803049}"/>
              </a:ext>
            </a:extLst>
          </p:cNvPr>
          <p:cNvSpPr/>
          <p:nvPr/>
        </p:nvSpPr>
        <p:spPr>
          <a:xfrm>
            <a:off x="7582770" y="1069521"/>
            <a:ext cx="732972" cy="969917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E676F061-1504-340E-88DD-DD0842E1D21B}"/>
              </a:ext>
            </a:extLst>
          </p:cNvPr>
          <p:cNvSpPr/>
          <p:nvPr/>
        </p:nvSpPr>
        <p:spPr>
          <a:xfrm>
            <a:off x="7807524" y="3246120"/>
            <a:ext cx="732972" cy="969917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61B2E264-D9F5-912B-ED60-A34E69EA0D33}"/>
              </a:ext>
            </a:extLst>
          </p:cNvPr>
          <p:cNvSpPr/>
          <p:nvPr/>
        </p:nvSpPr>
        <p:spPr>
          <a:xfrm>
            <a:off x="3539816" y="1133856"/>
            <a:ext cx="425777" cy="969917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 Properties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210312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1430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4ECD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 of Interior Angles</a:t>
            </a:r>
            <a:endParaRPr lang="en-US" sz="1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4"/>
              <p:cNvSpPr/>
              <p:nvPr/>
            </p:nvSpPr>
            <p:spPr>
              <a:xfrm>
                <a:off x="868680" y="1600200"/>
                <a:ext cx="3474720" cy="5486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∠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𝑨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+ ∠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𝑩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+ ∠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𝑪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= 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𝟏𝟖𝟎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°</m:t>
                      </m:r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" y="1600200"/>
                <a:ext cx="3474720" cy="548640"/>
              </a:xfrm>
              <a:prstGeom prst="rect">
                <a:avLst/>
              </a:prstGeom>
              <a:blipFill>
                <a:blip r:embed="rId3"/>
                <a:stretch>
                  <a:fillRect l="-2105" r="-193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5"/>
          <p:cNvSpPr/>
          <p:nvPr/>
        </p:nvSpPr>
        <p:spPr>
          <a:xfrm>
            <a:off x="1005840" y="219456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interior angles of any triangle always sum to exactly 180 degrees.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4846320" y="1051560"/>
            <a:ext cx="3749040" cy="21031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846320" y="1051560"/>
            <a:ext cx="374904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120640" y="12344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Perimeter</a:t>
            </a:r>
            <a:endParaRPr lang="en-US" sz="1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9"/>
              <p:cNvSpPr/>
              <p:nvPr/>
            </p:nvSpPr>
            <p:spPr>
              <a:xfrm>
                <a:off x="5120640" y="1691640"/>
                <a:ext cx="3200400" cy="5486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𝑷</m:t>
                      </m:r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= </m:t>
                      </m:r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𝒂</m:t>
                      </m:r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+ </m:t>
                      </m:r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𝒃</m:t>
                      </m:r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+ </m:t>
                      </m:r>
                      <m:r>
                        <a:rPr lang="en-US" sz="2400" b="1" i="1" dirty="0" smtClean="0">
                          <a:solidFill>
                            <a:srgbClr val="1A7A7A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𝒄</m:t>
                      </m:r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11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40" y="1691640"/>
                <a:ext cx="3200400" cy="5486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10"/>
          <p:cNvSpPr/>
          <p:nvPr/>
        </p:nvSpPr>
        <p:spPr>
          <a:xfrm>
            <a:off x="5120640" y="228600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total distance around the triangle — sum of all three side lengths.</a:t>
            </a:r>
            <a:endParaRPr lang="en-US" sz="1300"/>
          </a:p>
        </p:txBody>
      </p:sp>
      <p:sp>
        <p:nvSpPr>
          <p:cNvPr id="13" name="Shape 11"/>
          <p:cNvSpPr/>
          <p:nvPr/>
        </p:nvSpPr>
        <p:spPr>
          <a:xfrm>
            <a:off x="731520" y="3429000"/>
            <a:ext cx="7680960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31520" y="3429000"/>
            <a:ext cx="54864" cy="13716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05840" y="35204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of a Triangle</a:t>
            </a:r>
            <a:endParaRPr lang="en-US" sz="1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14"/>
              <p:cNvSpPr/>
              <p:nvPr/>
            </p:nvSpPr>
            <p:spPr>
              <a:xfrm>
                <a:off x="1005840" y="3886200"/>
                <a:ext cx="3200400" cy="4572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D4A843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𝑨</m:t>
                      </m:r>
                      <m:r>
                        <a:rPr lang="en-US" sz="2600" b="1" i="1" dirty="0" smtClean="0">
                          <a:solidFill>
                            <a:srgbClr val="D4A843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= ½</m:t>
                      </m:r>
                      <m:r>
                        <a:rPr lang="en-US" sz="2600" b="1" i="1" dirty="0" smtClean="0">
                          <a:solidFill>
                            <a:srgbClr val="D4A843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𝒃𝒉</m:t>
                      </m:r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16" name="Tex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" y="3886200"/>
                <a:ext cx="3200400" cy="457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15"/>
          <p:cNvSpPr/>
          <p:nvPr/>
        </p:nvSpPr>
        <p:spPr>
          <a:xfrm>
            <a:off x="4114800" y="365760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triangle is exactly half of a parallelogram with the same base and height. The height (h) is the perpendicular distance from the base to the opposite vertex.</a:t>
            </a:r>
            <a:endParaRPr lang="en-US" sz="13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riangleAreaDecisionGuide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Triangle Area: Decision Guide</a:t>
            </a:r>
          </a:p>
        </p:txBody>
      </p:sp>
      <p:sp>
        <p:nvSpPr>
          <p:cNvPr id="148" name="CardBG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9" name="AccentBar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0" name="BodyText"/>
          <p:cNvSpPr/>
          <p:nvPr/>
        </p:nvSpPr>
        <p:spPr>
          <a:xfrm>
            <a:off x="1000000" y="1130000"/>
            <a:ext cx="7200000" cy="26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Which Formula to Use?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A = ½bh — Use when base and height are known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Height must be perpendicular to the base. Works for all triangle types.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A = (s²√3)/4 — Use for equilateral triangles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All three sides equal (s). Derived from the 30-60-90 split.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Heron's Formula — Use when only all three sides are known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 = √[s(s−a)(s−b)(s−c)]  where s = (a+b+c)/2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No height needed — powerful when height is unknown.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Decision rule: Know height? → ½bh. All equal? → equilateral. Only sides? → Heron's.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200" name="SecondCardBG"/>
          <p:cNvSpPr/>
          <p:nvPr/>
        </p:nvSpPr>
        <p:spPr>
          <a:xfrm>
            <a:off x="731520" y="3920000"/>
            <a:ext cx="7680960" cy="114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1" name="SecondCardAccent"/>
          <p:cNvSpPr/>
          <p:nvPr/>
        </p:nvSpPr>
        <p:spPr>
          <a:xfrm>
            <a:off x="731520" y="3920000"/>
            <a:ext cx="54864" cy="150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" name="SecondCardText"/>
          <p:cNvSpPr/>
          <p:nvPr/>
        </p:nvSpPr>
        <p:spPr>
          <a:xfrm>
            <a:off x="880000" y="3970000"/>
            <a:ext cx="7400000" cy="139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Decision Rule Summary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Know height? → Use ½bh   |   All sides equal? → Use equilateral formula   |   Only sides? → Use Heron's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Heron's is the most versatile — it works for any triangle when all three side lengths are known.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Heron's Formula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731520" y="10058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when the height isn’t known — it only requires the three side lengths. When you know all three side lengths but not the height, use Heron’s Formula to find the area.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731520" y="1645920"/>
            <a:ext cx="7680960" cy="164592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73736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(a + b + c) / 2</a:t>
            </a:r>
            <a:endParaRPr lang="en-US" sz="2200"/>
          </a:p>
        </p:txBody>
      </p:sp>
      <p:sp>
        <p:nvSpPr>
          <p:cNvPr id="7" name="Text 5"/>
          <p:cNvSpPr/>
          <p:nvPr/>
        </p:nvSpPr>
        <p:spPr>
          <a:xfrm>
            <a:off x="1005840" y="214884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 = semi-perimeter = half the perimeter)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1005840" y="25146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√[ s(s − a)(s − b)(s − c) ]</a:t>
            </a:r>
            <a:endParaRPr lang="en-US" sz="2600"/>
          </a:p>
        </p:txBody>
      </p:sp>
      <p:sp>
        <p:nvSpPr>
          <p:cNvPr id="9" name="Shape 7"/>
          <p:cNvSpPr/>
          <p:nvPr/>
        </p:nvSpPr>
        <p:spPr>
          <a:xfrm>
            <a:off x="731520" y="3566160"/>
            <a:ext cx="76809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31520" y="3566160"/>
            <a:ext cx="54864" cy="12801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05840" y="3611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1005840" y="3931920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Triangle with sides a = 4.5 mi, b = 5.6 mi, c = 8.2 mi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1005840" y="4206240"/>
            <a:ext cx="713232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(4.5 + 5.6 + 8.2) / 2 = 18.3 / 2 = 9.15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s − a = 9.15 − 4.5 = 4.65,  s − b = 9.15 − 5.6 = 3.55,  s − c = 9.15 − 8.2 = 0.95</a:t>
            </a:r>
          </a:p>
          <a:p>
            <a:pPr marL="0" indent="0">
              <a:buNone/>
            </a:pPr>
            <a:r>
              <a:rPr lang="en-US" sz="1300">
                <a:solidFill>
                  <a:srgbClr val="B0BEC5"/>
                </a:solidFill>
                <a:latin typeface="Calibri"/>
              </a:rPr>
              <a:t>A = √[ 9.15 × 4.65 × 3.55 × 0.95 ] = √143.99 ≈ 11.87 mi²</a:t>
            </a:r>
            <a:endParaRPr lang="en-US" sz="13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Equilateral Triangle Formula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411480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292608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Deriving the Formula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1005840" y="1508760"/>
            <a:ext cx="3657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 equilateral triangle with side s: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into two right triangles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of each = s/2, hypotenuse = s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Height: h² + (s/2)² = s²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h² = s² − s²/4 = 3s²/4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h = (s√3)/2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 × s × (s√3)/2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5120640" y="1051560"/>
            <a:ext cx="3474720" cy="182880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394960" y="11887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</a:t>
            </a:r>
            <a:endParaRPr lang="en-US" sz="1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8"/>
              <p:cNvSpPr/>
              <p:nvPr/>
            </p:nvSpPr>
            <p:spPr>
              <a:xfrm>
                <a:off x="5394960" y="1600200"/>
                <a:ext cx="2926080" cy="5486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𝑨</m:t>
                      </m:r>
                      <m:r>
                        <a:rPr lang="en-US" sz="24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 = 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𝒔</m:t>
                          </m:r>
                          <m:r>
                            <a:rPr lang="en-US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ad>
                            <m:radPr>
                              <m:ctrlPr>
                                <a:rPr lang="en-US" sz="2400" b="1" i="1" dirty="0" smtClean="0">
                                  <a:solidFill>
                                    <a:srgbClr val="FFFFFF"/>
                                  </a:solidFill>
                                  <a:latin typeface="Cambria Math" panose="02040503050406030204" pitchFamily="18" charset="0"/>
                                  <a:ea typeface="Calibri" pitchFamily="34" charset="-122"/>
                                  <a:cs typeface="Calibri" pitchFamily="34" charset="-120"/>
                                </a:rPr>
                              </m:ctrlPr>
                            </m:radPr>
                            <m:deg>
                              <m:r>
                                <a:rPr lang="en-US" sz="2400" b="1" i="1" dirty="0" smtClean="0">
                                  <a:solidFill>
                                    <a:srgbClr val="FFFFFF"/>
                                  </a:solidFill>
                                  <a:latin typeface="Cambria Math" panose="02040503050406030204" pitchFamily="18" charset="0"/>
                                  <a:ea typeface="Calibri" pitchFamily="34" charset="-122"/>
                                  <a:cs typeface="Calibri" pitchFamily="34" charset="-120"/>
                                </a:rPr>
                                <m:t>𝟐</m:t>
                              </m:r>
                            </m:deg>
                            <m:e>
                              <m:r>
                                <a:rPr lang="en-US" sz="2400" b="1" i="1" dirty="0" smtClean="0">
                                  <a:solidFill>
                                    <a:srgbClr val="FFFFFF"/>
                                  </a:solidFill>
                                  <a:latin typeface="Cambria Math" panose="02040503050406030204" pitchFamily="18" charset="0"/>
                                  <a:ea typeface="Calibri" pitchFamily="34" charset="-122"/>
                                  <a:cs typeface="Calibri" pitchFamily="34" charset="-12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10" name="Tex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960" y="1600200"/>
                <a:ext cx="2926080" cy="548640"/>
              </a:xfrm>
              <a:prstGeom prst="rect">
                <a:avLst/>
              </a:prstGeom>
              <a:blipFill>
                <a:blip r:embed="rId3"/>
                <a:stretch>
                  <a:fillRect t="-12222" b="-2000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9"/>
          <p:cNvSpPr/>
          <p:nvPr/>
        </p:nvSpPr>
        <p:spPr>
          <a:xfrm>
            <a:off x="5394960" y="24231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Height: h = (s√3) / 2</a:t>
            </a:r>
            <a:endParaRPr lang="en-US" sz="1600"/>
          </a:p>
        </p:txBody>
      </p:sp>
      <p:sp>
        <p:nvSpPr>
          <p:cNvPr id="12" name="Shape 10"/>
          <p:cNvSpPr/>
          <p:nvPr/>
        </p:nvSpPr>
        <p:spPr>
          <a:xfrm>
            <a:off x="5120640" y="3108960"/>
            <a:ext cx="347472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120640" y="3108960"/>
            <a:ext cx="54864" cy="86868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49240" y="31546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s = 4.4 in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5349240" y="34290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(4.4²√3)/4 ≈ 8.39 in²</a:t>
            </a:r>
            <a:endParaRPr lang="en-US" sz="1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pplication Bermuda Triangle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1B2A4A"/>
                </a:solidFill>
                <a:latin typeface="Georgia" pitchFamily="34" charset="0"/>
              </a:rPr>
              <a:t>Application: The Bermuda Triangle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3566160"/>
          </a:xfrm>
          <a:prstGeom prst="rect">
            <a:avLst/>
          </a:prstGeom>
          <a:solidFill>
            <a:srgbClr val="E8F4F4"/>
          </a:solidFill>
          <a:ln>
            <a:solidFill>
              <a:srgbClr val="1A7A7A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Diagram 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20" y="1151560"/>
            <a:ext cx="3549040" cy="3366160"/>
          </a:xfrm>
          <a:prstGeom prst="rect">
            <a:avLst/>
          </a:prstGeom>
        </p:spPr>
      </p:pic>
      <p:sp>
        <p:nvSpPr>
          <p:cNvPr id="6" name="Shape 4"/>
          <p:cNvSpPr/>
          <p:nvPr/>
        </p:nvSpPr>
        <p:spPr>
          <a:xfrm>
            <a:off x="4846320" y="1051560"/>
            <a:ext cx="35655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846320" y="1051560"/>
            <a:ext cx="54864" cy="35661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30640" y="1200000"/>
            <a:ext cx="3200400" cy="33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indent="0">
              <a:buNone/>
            </a:pPr>
            <a:r>
              <a:rPr lang="en-US" sz="1500" b="1">
                <a:solidFill>
                  <a:srgbClr val="1A7A7A"/>
                </a:solidFill>
                <a:latin typeface="Georgia" pitchFamily="34" charset="0"/>
              </a:rPr>
              <a:t>Problem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The Bermuda Triangle is sometimes defined as an equilateral triangle 1600 km on a side, with vertices in Bermuda, Puerto Rico, and the Florida coast.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3D4A5C"/>
                </a:solidFill>
                <a:latin typeface="Calibri" pitchFamily="34" charset="0"/>
              </a:rPr>
              <a:t>Assuming it is flat, what is its approximate area?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500" b="1">
                <a:solidFill>
                  <a:srgbClr val="D4A843"/>
                </a:solidFill>
                <a:latin typeface="Calibri" pitchFamily="34" charset="0"/>
              </a:rPr>
              <a:t>Solution: 1,108,512.5 km²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200" b="1">
                <a:solidFill>
                  <a:srgbClr val="1A7A7A"/>
                </a:solidFill>
                <a:latin typeface="Calibri" pitchFamily="34" charset="0"/>
              </a:rPr>
              <a:t>Method: A = (s²√3) / 4, with s = 1600 km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</a:rPr>
              <a:t>= (2,560,000 × 1.732) / 4 = 4,434,050 / 4 ≈ 1,108,512.5 km²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Pythagorean Theorem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7680960" cy="14630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3"/>
              <p:cNvSpPr/>
              <p:nvPr/>
            </p:nvSpPr>
            <p:spPr>
              <a:xfrm>
                <a:off x="731520" y="1097280"/>
                <a:ext cx="7680960" cy="8229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Georgia" pitchFamily="34" charset="-122"/>
                          <a:cs typeface="Georgia" pitchFamily="34" charset="-120"/>
                        </a:rPr>
                        <m:t>𝒂</m:t>
                      </m:r>
                      <m:r>
                        <a:rPr lang="en-US" sz="48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Georgia" pitchFamily="34" charset="-122"/>
                          <a:cs typeface="Georgia" pitchFamily="34" charset="-120"/>
                        </a:rPr>
                        <m:t>² + </m:t>
                      </m:r>
                      <m:r>
                        <a:rPr lang="en-US" sz="48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Georgia" pitchFamily="34" charset="-122"/>
                          <a:cs typeface="Georgia" pitchFamily="34" charset="-120"/>
                        </a:rPr>
                        <m:t>𝒃</m:t>
                      </m:r>
                      <m:r>
                        <a:rPr lang="en-US" sz="48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Georgia" pitchFamily="34" charset="-122"/>
                          <a:cs typeface="Georgia" pitchFamily="34" charset="-120"/>
                        </a:rPr>
                        <m:t>² = </m:t>
                      </m:r>
                      <m:r>
                        <a:rPr lang="en-US" sz="48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Georgia" pitchFamily="34" charset="-122"/>
                          <a:cs typeface="Georgia" pitchFamily="34" charset="-120"/>
                        </a:rPr>
                        <m:t>𝒄</m:t>
                      </m:r>
                      <m:r>
                        <a:rPr lang="en-US" sz="4800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Georgia" pitchFamily="34" charset="-122"/>
                          <a:cs typeface="Georgia" pitchFamily="34" charset="-120"/>
                        </a:rPr>
                        <m:t>²</m:t>
                      </m:r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" y="1097280"/>
                <a:ext cx="7680960" cy="822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4"/>
          <p:cNvSpPr/>
          <p:nvPr/>
        </p:nvSpPr>
        <p:spPr>
          <a:xfrm>
            <a:off x="1371600" y="192024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right triangle: the square of the hypotenuse equals the sum of the squares of the two legs.</a:t>
            </a:r>
            <a:endParaRPr lang="en-US" sz="1300"/>
          </a:p>
        </p:txBody>
      </p:sp>
      <p:sp>
        <p:nvSpPr>
          <p:cNvPr id="7" name="Shape 5"/>
          <p:cNvSpPr/>
          <p:nvPr/>
        </p:nvSpPr>
        <p:spPr>
          <a:xfrm>
            <a:off x="731520" y="2788920"/>
            <a:ext cx="374904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31520" y="2788920"/>
            <a:ext cx="54864" cy="109728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5840" y="288036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hypotenuse </a:t>
            </a:r>
            <a:endParaRPr lang="en-US" sz="1300"/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(longest side, opposite the right angle)</a:t>
            </a:r>
            <a:endParaRPr lang="en-US" sz="1300"/>
          </a:p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a, b = legs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 two shorter sides)</a:t>
            </a:r>
            <a:endParaRPr lang="en-US" sz="1300"/>
          </a:p>
        </p:txBody>
      </p:sp>
      <p:sp>
        <p:nvSpPr>
          <p:cNvPr id="10" name="Shape 8"/>
          <p:cNvSpPr/>
          <p:nvPr/>
        </p:nvSpPr>
        <p:spPr>
          <a:xfrm>
            <a:off x="4846320" y="2788920"/>
            <a:ext cx="374904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2788920"/>
            <a:ext cx="54864" cy="109728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20640" y="28346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Checking Right Angles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5120640" y="31546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a² + b² = c²  →  right angle (opposite c)</a:t>
            </a:r>
            <a:endParaRPr lang="en-US" sz="1300"/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a² + b² &gt; c²  →  angle opposite c is acute (triangle is acute)</a:t>
            </a:r>
            <a:endParaRPr lang="en-US" sz="1300"/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a² + b² &lt; c²  →  angle opposite c is obtuse (triangle is obtuse)</a:t>
            </a:r>
            <a:endParaRPr lang="en-US" sz="1300"/>
          </a:p>
        </p:txBody>
      </p:sp>
      <p:sp>
        <p:nvSpPr>
          <p:cNvPr id="14" name="Shape 12"/>
          <p:cNvSpPr/>
          <p:nvPr/>
        </p:nvSpPr>
        <p:spPr>
          <a:xfrm>
            <a:off x="731520" y="4160520"/>
            <a:ext cx="7680960" cy="73152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31520" y="4160520"/>
            <a:ext cx="54864" cy="73152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05840" y="420624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is 13 × 10 in with diagonal 16.75 in. Is it square?  13² + 10² = 269, but 16.75² = 280.5625. Since 269 &lt; 280.56, the angles are obtuse — not right angles.</a:t>
            </a:r>
            <a:endParaRPr lang="en-US" sz="12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ythagorean Theorem Geometric Proof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1B2A4A"/>
                </a:solidFill>
                <a:latin typeface="Georgia" pitchFamily="34" charset="0"/>
              </a:rPr>
              <a:t>Pythagorean Theorem: A Geometric Proof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3566160"/>
          </a:xfrm>
          <a:prstGeom prst="rect">
            <a:avLst/>
          </a:prstGeom>
          <a:solidFill>
            <a:srgbClr val="E8F4F4"/>
          </a:solidFill>
          <a:ln>
            <a:solidFill>
              <a:srgbClr val="1A7A7A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200" name="Diagra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20" y="1151560"/>
            <a:ext cx="3549040" cy="3366160"/>
          </a:xfrm>
          <a:prstGeom prst="rect">
            <a:avLst/>
          </a:prstGeom>
        </p:spPr>
      </p:pic>
      <p:sp>
        <p:nvSpPr>
          <p:cNvPr id="6" name="Shape 4"/>
          <p:cNvSpPr/>
          <p:nvPr/>
        </p:nvSpPr>
        <p:spPr>
          <a:xfrm>
            <a:off x="4846320" y="1051560"/>
            <a:ext cx="35655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846320" y="1051560"/>
            <a:ext cx="54864" cy="35661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30640" y="1200000"/>
            <a:ext cx="3200400" cy="33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indent="0">
              <a:buNone/>
            </a:pPr>
            <a:r>
              <a:rPr lang="en-US" sz="1500" b="1">
                <a:solidFill>
                  <a:srgbClr val="1A7A7A"/>
                </a:solidFill>
                <a:latin typeface="Georgia" pitchFamily="34" charset="0"/>
              </a:rPr>
              <a:t>Proof by Area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Large square = 4 triangles + inner square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1B2A4A"/>
                </a:solidFill>
                <a:latin typeface="Calibri" pitchFamily="34" charset="0"/>
              </a:rPr>
              <a:t>c² = 4(½ab) + (b − a)²</a:t>
            </a:r>
          </a:p>
          <a:p>
            <a:pPr marL="0" indent="0">
              <a:buNone/>
            </a:pPr>
            <a:r>
              <a:rPr lang="en-US" sz="1300">
                <a:solidFill>
                  <a:srgbClr val="5C6B7A"/>
                </a:solidFill>
                <a:latin typeface="Calibri" pitchFamily="34" charset="0"/>
              </a:rPr>
              <a:t>c² = 2ab + b² − 2ab + a²</a:t>
            </a:r>
          </a:p>
          <a:p>
            <a:pPr marL="0" indent="0">
              <a:buNone/>
            </a:pPr>
            <a:r>
              <a:rPr lang="en-US" sz="1900" b="1">
                <a:solidFill>
                  <a:srgbClr val="D4A843"/>
                </a:solidFill>
                <a:latin typeface="Calibri" pitchFamily="34" charset="0"/>
              </a:rPr>
              <a:t>c² = a² + b² ✓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Scarecrows Theorem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</a:rPr>
              <a:t>The Scarecrow’s “Theorem”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89120" y="974131"/>
            <a:ext cx="7200000" cy="26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indent="0">
              <a:buNone/>
            </a:pPr>
            <a:r>
              <a:rPr lang="en-US" sz="1500" b="1">
                <a:solidFill>
                  <a:srgbClr val="D4A843"/>
                </a:solidFill>
                <a:latin typeface="Georgia" pitchFamily="34" charset="0"/>
              </a:rPr>
              <a:t>From The Wizard of Oz (1939)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The correct theorem (a² + b² = c²) is </a:t>
            </a:r>
            <a:r>
              <a:rPr lang="en-US" sz="1400" b="1">
                <a:solidFill>
                  <a:srgbClr val="3D4A5C"/>
                </a:solidFill>
                <a:latin typeface="Calibri" pitchFamily="34" charset="0"/>
              </a:rPr>
              <a:t>NOT</a:t>
            </a: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 the Scarecrow’s “theorem” from </a:t>
            </a:r>
            <a:r>
              <a:rPr lang="en-US" sz="1400" i="1">
                <a:solidFill>
                  <a:srgbClr val="3D4A5C"/>
                </a:solidFill>
                <a:latin typeface="Calibri" pitchFamily="34" charset="0"/>
              </a:rPr>
              <a:t>The Wizard of Oz</a:t>
            </a: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 — he said: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i="1">
                <a:solidFill>
                  <a:srgbClr val="1A7A7A"/>
                </a:solidFill>
                <a:latin typeface="Georgia" pitchFamily="34" charset="0"/>
              </a:rPr>
              <a:t>“The sum of the square roots of any two sides of an Isosceles triangle is equal to the square root of the remaining side.”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500" b="1">
                <a:solidFill>
                  <a:srgbClr val="1A7A7A"/>
                </a:solidFill>
                <a:latin typeface="Calibri" pitchFamily="34" charset="0"/>
              </a:rPr>
              <a:t>Counterexample:</a:t>
            </a:r>
          </a:p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If sides are 3, 3, and 1:  √3 + √3 = √1 ?</a:t>
            </a:r>
          </a:p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1.732... + 1.732... = 1 ???  </a:t>
            </a:r>
            <a:r>
              <a:rPr lang="en-US" sz="1400" b="1">
                <a:solidFill>
                  <a:srgbClr val="B85042"/>
                </a:solidFill>
                <a:latin typeface="Calibri" pitchFamily="34" charset="0"/>
              </a:rPr>
              <a:t>What??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i="1">
                <a:solidFill>
                  <a:srgbClr val="3D4A5C"/>
                </a:solidFill>
                <a:latin typeface="Calibri" pitchFamily="34" charset="0"/>
              </a:rPr>
              <a:t>He got his diploma anyway — but his geometry was wrong.</a:t>
            </a:r>
          </a:p>
        </p:txBody>
      </p:sp>
      <p:sp>
        <p:nvSpPr>
          <p:cNvPr id="220" name="CalloutBG"/>
          <p:cNvSpPr/>
          <p:nvPr/>
        </p:nvSpPr>
        <p:spPr>
          <a:xfrm>
            <a:off x="457200" y="3931560"/>
            <a:ext cx="8229600" cy="1161940"/>
          </a:xfrm>
          <a:prstGeom prst="rect">
            <a:avLst/>
          </a:prstGeom>
          <a:solidFill>
            <a:srgbClr val="FFF8E6"/>
          </a:solidFill>
          <a:ln>
            <a:solidFill>
              <a:srgbClr val="E0DDD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1" name="CalloutAccent"/>
          <p:cNvSpPr/>
          <p:nvPr/>
        </p:nvSpPr>
        <p:spPr>
          <a:xfrm>
            <a:off x="457200" y="3931560"/>
            <a:ext cx="54864" cy="11619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2" name="CalloutText"/>
          <p:cNvSpPr/>
          <p:nvPr/>
        </p:nvSpPr>
        <p:spPr>
          <a:xfrm>
            <a:off x="600000" y="3991560"/>
            <a:ext cx="7980000" cy="10619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B8922F"/>
                </a:solidFill>
                <a:latin typeface="Calibri"/>
              </a:rPr>
              <a:t>Quiz Connection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The Pythagorean Theorem states a² + b² = c² for ANY right triangle — not just isosceles.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On the quiz: identify the hypotenuse first (opposite the right angle), then apply a² + b² = c² correctly.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4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6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731520" y="192024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Foundations:</a:t>
            </a:r>
            <a:endParaRPr lang="en-US" sz="4000"/>
          </a:p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Points, Lines &amp; Angles</a:t>
            </a:r>
            <a:endParaRPr lang="en-US" sz="4000"/>
          </a:p>
        </p:txBody>
      </p:sp>
      <p:sp>
        <p:nvSpPr>
          <p:cNvPr id="5" name="Shape 3"/>
          <p:cNvSpPr/>
          <p:nvPr/>
        </p:nvSpPr>
        <p:spPr>
          <a:xfrm>
            <a:off x="731520" y="3840480"/>
            <a:ext cx="18288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PreviewNote"/>
          <p:cNvSpPr/>
          <p:nvPr/>
        </p:nvSpPr>
        <p:spPr>
          <a:xfrm>
            <a:off x="731520" y="39600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D4C5A0"/>
                </a:solidFill>
                <a:latin typeface="Calibri" pitchFamily="34" charset="0"/>
              </a:rPr>
              <a:t>Every geometric shape begins with points, lines, and angles — the atomic building blocks of all geometry.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rrorAnalysisTriangle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Error Analysis: Triangle Area</a:t>
            </a:r>
          </a:p>
        </p:txBody>
      </p:sp>
      <p:sp>
        <p:nvSpPr>
          <p:cNvPr id="168" name="CardBG"/>
          <p:cNvSpPr/>
          <p:nvPr/>
        </p:nvSpPr>
        <p:spPr>
          <a:xfrm>
            <a:off x="731520" y="1051560"/>
            <a:ext cx="76809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9" name="AccentBar"/>
          <p:cNvSpPr/>
          <p:nvPr/>
        </p:nvSpPr>
        <p:spPr>
          <a:xfrm>
            <a:off x="731520" y="1051560"/>
            <a:ext cx="54864" cy="35661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0" name="BodyText"/>
          <p:cNvSpPr/>
          <p:nvPr/>
        </p:nvSpPr>
        <p:spPr>
          <a:xfrm>
            <a:off x="1000000" y="1130000"/>
            <a:ext cx="7200000" cy="34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Common Mistakes to Avoid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1 — Using the slanted side as height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The height must be perpendicular to the base. A slanted leg is NOT the height unless the triangle is right-angled.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2 — Forgetting to square the units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Area is always in square units. 12 cm × 8 cm = 96 cm², not 96 cm.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3 — Misidentifying the hypotenuse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The hypotenuse is always opposite the right angle — the longest side.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4 — Applying Heron's with the wrong 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s is the semi-perimeter: s = (a+b+c)/2, not a+b+c.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6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731520" y="192024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Similar Polygons</a:t>
            </a:r>
            <a:endParaRPr lang="en-US" sz="4400"/>
          </a:p>
        </p:txBody>
      </p:sp>
      <p:sp>
        <p:nvSpPr>
          <p:cNvPr id="5" name="Shape 3"/>
          <p:cNvSpPr/>
          <p:nvPr/>
        </p:nvSpPr>
        <p:spPr>
          <a:xfrm>
            <a:off x="731520" y="3291840"/>
            <a:ext cx="18288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PreviewNote"/>
          <p:cNvSpPr/>
          <p:nvPr/>
        </p:nvSpPr>
        <p:spPr>
          <a:xfrm>
            <a:off x="731520" y="39600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D4C5A0"/>
                </a:solidFill>
                <a:latin typeface="Calibri" pitchFamily="34" charset="0"/>
              </a:rPr>
              <a:t>Similarity extends triangle properties to proportional reasoning — two shapes with equal angles have predictable side length ratios.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Similar Triangles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731520" y="96012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polygons are similar if they have the same shape (but not necessarily the same size).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731520" y="1508760"/>
            <a:ext cx="374904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31520" y="1508760"/>
            <a:ext cx="54864" cy="12801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1554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1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1005840" y="187452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Corresponding angles are equal in measure.</a:t>
            </a:r>
            <a:endParaRPr lang="en-US" sz="1300"/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 = ∠D,  ∠B = ∠E,  ∠C = ∠F</a:t>
            </a:r>
            <a:endParaRPr lang="en-US" sz="1300"/>
          </a:p>
        </p:txBody>
      </p:sp>
      <p:sp>
        <p:nvSpPr>
          <p:cNvPr id="9" name="Shape 7"/>
          <p:cNvSpPr/>
          <p:nvPr/>
        </p:nvSpPr>
        <p:spPr>
          <a:xfrm>
            <a:off x="4846320" y="1508760"/>
            <a:ext cx="374904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46320" y="1508760"/>
            <a:ext cx="54864" cy="12801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120640" y="1554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2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5120640" y="187452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Corresponding sides are proportional.</a:t>
            </a:r>
            <a:endParaRPr lang="en-US" sz="1300"/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AB/DE = BC/EF = AC/DF</a:t>
            </a:r>
            <a:endParaRPr lang="en-US" sz="1300"/>
          </a:p>
        </p:txBody>
      </p:sp>
      <p:sp>
        <p:nvSpPr>
          <p:cNvPr id="13" name="Shape 11"/>
          <p:cNvSpPr/>
          <p:nvPr/>
        </p:nvSpPr>
        <p:spPr>
          <a:xfrm>
            <a:off x="731520" y="3017520"/>
            <a:ext cx="7680960" cy="6400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31520" y="30175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write  △ABC ~ △DEF  to denote similarity.   Only 2 pairs of equal angles are needed to prove similarity.</a:t>
            </a:r>
            <a:endParaRPr lang="en-US" sz="1400"/>
          </a:p>
        </p:txBody>
      </p:sp>
      <p:sp>
        <p:nvSpPr>
          <p:cNvPr id="15" name="Shape 13"/>
          <p:cNvSpPr/>
          <p:nvPr/>
        </p:nvSpPr>
        <p:spPr>
          <a:xfrm>
            <a:off x="731520" y="3886200"/>
            <a:ext cx="76809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31520" y="3886200"/>
            <a:ext cx="54864" cy="10058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05840" y="39319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Tip</a:t>
            </a:r>
            <a:endParaRPr lang="en-US" sz="1200"/>
          </a:p>
        </p:txBody>
      </p:sp>
      <p:sp>
        <p:nvSpPr>
          <p:cNvPr id="18" name="Text 16"/>
          <p:cNvSpPr/>
          <p:nvPr/>
        </p:nvSpPr>
        <p:spPr>
          <a:xfrm>
            <a:off x="1005840" y="4206240"/>
            <a:ext cx="7132320" cy="80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△MNP ~ △QRS, use corresponding angles to find missing angles (they sum to 180°), and set up proportions like MN/QR = NP/RS = MP/QS to find missing sides.</a:t>
            </a:r>
            <a:endParaRPr lang="en-US" sz="13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imilarityStrategy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Similarity: Strategy</a:t>
            </a:r>
          </a:p>
        </p:txBody>
      </p:sp>
      <p:sp>
        <p:nvSpPr>
          <p:cNvPr id="188" name="CardBG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9" name="AccentBar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0" name="BodyText"/>
          <p:cNvSpPr/>
          <p:nvPr/>
        </p:nvSpPr>
        <p:spPr>
          <a:xfrm>
            <a:off x="1000000" y="1130000"/>
            <a:ext cx="7200000" cy="26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Procedure for Solving Similarity Problems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1 — Match corresponding angles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Confirm AA (Angle-Angle) similarity. Order of vertices in the statement matters.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2 — Determine the scale factor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Scale factor = (side of one figure) / (corresponding side of other figure).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3 — Set up the proportion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a/b = c/d  — corresponding sides in the same ratio.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4 — Solve for the unknown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Cross-multiply and simplify.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5 — Interpret: label with units, verify the ratio holds.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200" name="SecondCardBG"/>
          <p:cNvSpPr/>
          <p:nvPr/>
        </p:nvSpPr>
        <p:spPr>
          <a:xfrm>
            <a:off x="731520" y="3920000"/>
            <a:ext cx="7680960" cy="114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1" name="SecondCardAccent"/>
          <p:cNvSpPr/>
          <p:nvPr/>
        </p:nvSpPr>
        <p:spPr>
          <a:xfrm>
            <a:off x="731520" y="3920000"/>
            <a:ext cx="54864" cy="150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" name="SecondCardText"/>
          <p:cNvSpPr/>
          <p:nvPr/>
        </p:nvSpPr>
        <p:spPr>
          <a:xfrm>
            <a:off x="880000" y="3970000"/>
            <a:ext cx="7400000" cy="139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/>
              </a:rPr>
              <a:t>Key Reminders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Common shortcut: If two angles are known equal, the third must be equal too (angle sum = 180°).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Scale factor &gt; 1: figure is enlarging.   Scale factor &lt; 1: figure is shrinking.   Always state which direction.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Similar Triangles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05840"/>
            <a:ext cx="7680960" cy="118872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05840"/>
            <a:ext cx="54864" cy="118872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05156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Given:  △MNP ~ △QRS,  ∠P = 41°,  ∠R = 85°,  MN = 35,  QR = 20,  RS = 24,  MP = 56</a:t>
            </a:r>
            <a:endParaRPr lang="en-US" sz="1300"/>
          </a:p>
        </p:txBody>
      </p:sp>
      <p:sp>
        <p:nvSpPr>
          <p:cNvPr id="7" name="Text 5"/>
          <p:cNvSpPr/>
          <p:nvPr/>
        </p:nvSpPr>
        <p:spPr>
          <a:xfrm>
            <a:off x="1005840" y="141732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Find: ∠N, ∠M, NP, QS</a:t>
            </a:r>
            <a:endParaRPr lang="en-US" sz="1400"/>
          </a:p>
        </p:txBody>
      </p:sp>
      <p:sp>
        <p:nvSpPr>
          <p:cNvPr id="8" name="Shape 6"/>
          <p:cNvSpPr/>
          <p:nvPr/>
        </p:nvSpPr>
        <p:spPr>
          <a:xfrm>
            <a:off x="731520" y="2423160"/>
            <a:ext cx="374904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31520" y="2423160"/>
            <a:ext cx="54864" cy="237744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05840" y="2468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1005840" y="2788920"/>
            <a:ext cx="3291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∠N corresponds to ∠R = 85°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∠N = 85°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∠M + ∠N + ∠P = 180°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∠M + 85° + 41° = 180°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∠M = 54°</a:t>
            </a:r>
            <a:endParaRPr lang="en-US" sz="1300"/>
          </a:p>
        </p:txBody>
      </p:sp>
      <p:sp>
        <p:nvSpPr>
          <p:cNvPr id="12" name="Shape 10"/>
          <p:cNvSpPr/>
          <p:nvPr/>
        </p:nvSpPr>
        <p:spPr>
          <a:xfrm>
            <a:off x="4846320" y="2423160"/>
            <a:ext cx="374904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846320" y="2423160"/>
            <a:ext cx="54864" cy="23774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120640" y="2468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Sides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5120640" y="2788920"/>
            <a:ext cx="3291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Scale: MN/QR = 35/20 = 7/4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NP/RS = 7/4  →  NP/24 = 7/4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 = 42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MP/QS = 7/4  →  56/QS = 7/4</a:t>
            </a:r>
            <a:endParaRPr lang="en-US" sz="130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QS = 32</a:t>
            </a:r>
            <a:endParaRPr lang="en-US" sz="13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Applications: Similar Triangles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374904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2344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Shadow Problem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1005840" y="160020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6 ft man stands 10 ft from a flagpole. His 8 ft shadow ends at the same point as the flagpole's shadow.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1005840" y="2286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6/h = 8/18  →  h = 13.5 ft</a:t>
            </a:r>
            <a:endParaRPr lang="en-US" sz="1400"/>
          </a:p>
        </p:txBody>
      </p:sp>
      <p:sp>
        <p:nvSpPr>
          <p:cNvPr id="9" name="Text 7"/>
          <p:cNvSpPr/>
          <p:nvPr/>
        </p:nvSpPr>
        <p:spPr>
          <a:xfrm>
            <a:off x="1005840" y="26060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(Total shadow = 8 + 10 = 18 ft)</a:t>
            </a:r>
            <a:endParaRPr lang="en-US" sz="1200"/>
          </a:p>
        </p:txBody>
      </p:sp>
      <p:sp>
        <p:nvSpPr>
          <p:cNvPr id="10" name="Shape 8"/>
          <p:cNvSpPr/>
          <p:nvPr/>
        </p:nvSpPr>
        <p:spPr>
          <a:xfrm>
            <a:off x="4846320" y="1051560"/>
            <a:ext cx="374904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1051560"/>
            <a:ext cx="374904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20640" y="12344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River Width Problem</a:t>
            </a:r>
            <a:endParaRPr lang="en-US" sz="1600"/>
          </a:p>
        </p:txBody>
      </p:sp>
      <p:sp>
        <p:nvSpPr>
          <p:cNvPr id="13" name="Text 11"/>
          <p:cNvSpPr/>
          <p:nvPr/>
        </p:nvSpPr>
        <p:spPr>
          <a:xfrm>
            <a:off x="5120640" y="160020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 ∥ DE. AB = 50 ft, AD = 180 ft, BC = 60 ft. Find DE (river width).</a:t>
            </a:r>
            <a:endParaRPr lang="en-US" sz="1200"/>
          </a:p>
        </p:txBody>
      </p:sp>
      <p:sp>
        <p:nvSpPr>
          <p:cNvPr id="14" name="Text 12"/>
          <p:cNvSpPr/>
          <p:nvPr/>
        </p:nvSpPr>
        <p:spPr>
          <a:xfrm>
            <a:off x="5120640" y="22860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AB/AD = BC/DE</a:t>
            </a:r>
            <a:endParaRPr lang="en-US" sz="1400"/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50/180 = 60/DE → DE = 216 ft</a:t>
            </a:r>
            <a:endParaRPr lang="en-US" sz="1400"/>
          </a:p>
        </p:txBody>
      </p:sp>
      <p:sp>
        <p:nvSpPr>
          <p:cNvPr id="15" name="Shape 13"/>
          <p:cNvSpPr/>
          <p:nvPr/>
        </p:nvSpPr>
        <p:spPr>
          <a:xfrm>
            <a:off x="731520" y="3749040"/>
            <a:ext cx="7680960" cy="64008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31520" y="374904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05840" y="379476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two similar triangles → match corresponding sides → set up the proportion → cross-multiply and solve.</a:t>
            </a:r>
            <a:endParaRPr lang="en-US" sz="13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imilarityApplicationEx2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Application: Parallel Segments</a:t>
            </a:r>
          </a:p>
        </p:txBody>
      </p:sp>
      <p:sp>
        <p:nvSpPr>
          <p:cNvPr id="208" name="CardBG"/>
          <p:cNvSpPr/>
          <p:nvPr/>
        </p:nvSpPr>
        <p:spPr>
          <a:xfrm>
            <a:off x="731520" y="1051560"/>
            <a:ext cx="76809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9" name="AccentBar"/>
          <p:cNvSpPr/>
          <p:nvPr/>
        </p:nvSpPr>
        <p:spPr>
          <a:xfrm>
            <a:off x="731520" y="1051560"/>
            <a:ext cx="54864" cy="35661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0" name="BodyText"/>
          <p:cNvSpPr/>
          <p:nvPr/>
        </p:nvSpPr>
        <p:spPr>
          <a:xfrm>
            <a:off x="1000000" y="1130000"/>
            <a:ext cx="7200000" cy="34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Problem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Two parallel lines are cut by two transversals. Segments AB = 9, BC = 6, and DE = 12. Find EF.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Solution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Parallel lines cut transversals proportionally: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AB / BC = DE / EF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9 / 6 = 12 / EF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EF = (12 × 6) / 9 = 72 / 9 = 8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Answer: EF = 8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Strategy: Parallel lines always divide transversals in the same ratio. Identify corresponding segments before setting up the proportion.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imilarityErrorAnalysi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Error Analysis: Similarity</a:t>
            </a:r>
          </a:p>
        </p:txBody>
      </p:sp>
      <p:sp>
        <p:nvSpPr>
          <p:cNvPr id="228" name="CardBG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9" name="AccentBar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0" name="BodyText"/>
          <p:cNvSpPr/>
          <p:nvPr/>
        </p:nvSpPr>
        <p:spPr>
          <a:xfrm>
            <a:off x="1000000" y="1130000"/>
            <a:ext cx="7200000" cy="26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Common Mistakes in Similarity Problems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1 — Wrong order in similarity statement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△ABC ~ △DEF means A↔D, B↔E, C↔F. Swapping letters changes which sides correspond.</a:t>
            </a:r>
          </a:p>
          <a:p>
            <a:pPr marL="0" indent="0">
              <a:buNone/>
            </a:pPr>
            <a:endParaRPr lang="en-US" sz="1600" b="1">
              <a:solidFill>
                <a:srgbClr val="1A7A7A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2 — Inverting the ratio</a:t>
            </a: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If AB/DE = BC/EF, do NOT flip one side: AB/DE ≠ EF/BC.</a:t>
            </a:r>
          </a:p>
          <a:p>
            <a:pPr marL="0" indent="0">
              <a:buNone/>
            </a:pPr>
            <a:endParaRPr lang="en-US" sz="1600" b="1">
              <a:solidFill>
                <a:srgbClr val="1A7A7A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3 — Mixing sides from different triangles</a:t>
            </a: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Always keep numerators from one figure and denominators from the other.</a:t>
            </a:r>
          </a:p>
          <a:p>
            <a:pPr marL="0" indent="0">
              <a:buNone/>
            </a:pPr>
            <a:endParaRPr lang="en-US" sz="1600" b="1">
              <a:solidFill>
                <a:srgbClr val="1A7A7A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Mistake 4 — Confusing the scale factor direction</a:t>
            </a: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Larger → smaller: scale factor &lt; 1. Smaller → larger: scale factor &gt; 1.</a:t>
            </a:r>
          </a:p>
        </p:txBody>
      </p:sp>
      <p:sp>
        <p:nvSpPr>
          <p:cNvPr id="200" name="SecondCardBG"/>
          <p:cNvSpPr/>
          <p:nvPr/>
        </p:nvSpPr>
        <p:spPr>
          <a:xfrm>
            <a:off x="731520" y="3920000"/>
            <a:ext cx="7680960" cy="114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1" name="SecondCardAccent"/>
          <p:cNvSpPr/>
          <p:nvPr/>
        </p:nvSpPr>
        <p:spPr>
          <a:xfrm>
            <a:off x="731520" y="3920000"/>
            <a:ext cx="54864" cy="1144406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" name="SecondCardText"/>
          <p:cNvSpPr/>
          <p:nvPr/>
        </p:nvSpPr>
        <p:spPr>
          <a:xfrm>
            <a:off x="880000" y="3970000"/>
            <a:ext cx="7532480" cy="139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Self-Check Strategy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Quick check: Write out the similarity statement first, then list corresponding pairs before setting up any ratio.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If your answer gives a scale factor &lt; 0 or makes sides negative, you have a ratio error — flip and retry.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6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731520" y="1639424"/>
            <a:ext cx="5486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Degrees, Minutes</a:t>
            </a:r>
            <a:endParaRPr lang="en-US" sz="4000"/>
          </a:p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Seconds</a:t>
            </a:r>
            <a:endParaRPr lang="en-US" sz="4000"/>
          </a:p>
        </p:txBody>
      </p:sp>
      <p:sp>
        <p:nvSpPr>
          <p:cNvPr id="5" name="Shape 3"/>
          <p:cNvSpPr/>
          <p:nvPr/>
        </p:nvSpPr>
        <p:spPr>
          <a:xfrm>
            <a:off x="731520" y="3840480"/>
            <a:ext cx="18288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PreviewNote"/>
          <p:cNvSpPr/>
          <p:nvPr/>
        </p:nvSpPr>
        <p:spPr>
          <a:xfrm>
            <a:off x="731520" y="3310309"/>
            <a:ext cx="508145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D4C5A0"/>
                </a:solidFill>
                <a:latin typeface="Calibri" pitchFamily="34" charset="0"/>
              </a:rPr>
              <a:t>Navigation, surveying, and GPS express angles in degrees-minutes-seconds — here we connect that real-world notation to our angle work.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Degrees, Minutes &amp; Seconds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7680960" cy="91440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05156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1° = 60 minutes (60′)          1′ = 60 seconds (60″)          1° = 3600″</a:t>
            </a:r>
            <a:endParaRPr lang="en-US" sz="1800"/>
          </a:p>
        </p:txBody>
      </p:sp>
      <p:sp>
        <p:nvSpPr>
          <p:cNvPr id="14" name="Shape 12"/>
          <p:cNvSpPr/>
          <p:nvPr/>
        </p:nvSpPr>
        <p:spPr>
          <a:xfrm>
            <a:off x="731520" y="4663440"/>
            <a:ext cx="7680960" cy="320040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05840" y="466344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in navigation, surveying, and GPS use degrees-minutes-seconds (DMS) — here’s how to convert. Used in navigation, latitude/longitude, and aviation approach plates.</a:t>
            </a:r>
            <a:endParaRPr lang="en-US" sz="1200"/>
          </a:p>
        </p:txBody>
      </p:sp>
      <p:sp>
        <p:nvSpPr>
          <p:cNvPr id="80" name="NotationBG"/>
          <p:cNvSpPr/>
          <p:nvPr/>
        </p:nvSpPr>
        <p:spPr>
          <a:xfrm>
            <a:off x="457200" y="2194560"/>
            <a:ext cx="3840480" cy="219456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1" name="NotationBar"/>
          <p:cNvSpPr/>
          <p:nvPr/>
        </p:nvSpPr>
        <p:spPr>
          <a:xfrm>
            <a:off x="457200" y="2194560"/>
            <a:ext cx="54864" cy="21945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2" name="NotationText"/>
          <p:cNvSpPr/>
          <p:nvPr/>
        </p:nvSpPr>
        <p:spPr>
          <a:xfrm>
            <a:off x="600000" y="2240000"/>
            <a:ext cx="3600000" cy="21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/>
              </a:rPr>
              <a:t>Reading DMS Notation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2000" b="1">
                <a:solidFill>
                  <a:srgbClr val="1B2A4A"/>
                </a:solidFill>
                <a:latin typeface="Georgia"/>
              </a:rPr>
              <a:t>45° 30′ 15″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45 = degrees (whole number)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30′ = 30 minutes = 30/60 of a degree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15″ = 15 seconds = 15/3600 of a degree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D4A843"/>
                </a:solidFill>
                <a:latin typeface="Calibri"/>
              </a:rPr>
              <a:t>= 45.504167° in decimal form</a:t>
            </a:r>
          </a:p>
        </p:txBody>
      </p:sp>
      <p:sp>
        <p:nvSpPr>
          <p:cNvPr id="83" name="ContextBG"/>
          <p:cNvSpPr/>
          <p:nvPr/>
        </p:nvSpPr>
        <p:spPr>
          <a:xfrm>
            <a:off x="4480320" y="2194560"/>
            <a:ext cx="4206960" cy="219456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4" name="ContextBar"/>
          <p:cNvSpPr/>
          <p:nvPr/>
        </p:nvSpPr>
        <p:spPr>
          <a:xfrm>
            <a:off x="4480320" y="2194560"/>
            <a:ext cx="54864" cy="219456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5" name="ContextText"/>
          <p:cNvSpPr/>
          <p:nvPr/>
        </p:nvSpPr>
        <p:spPr>
          <a:xfrm>
            <a:off x="4623456" y="2240000"/>
            <a:ext cx="3960000" cy="21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/>
              </a:rPr>
              <a:t>Where DMS Is Used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• Navigation &amp; maps (latitude/longitude)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• Astronomy (star positions)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• Aviation approach plates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/>
              </a:rPr>
              <a:t>• Surveying &amp; GPS coordinates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/>
              </a:rPr>
              <a:t>Conversions are on the next two slides.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Undefined Terms in Geometry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7680960" cy="1097280"/>
          </a:xfrm>
          <a:prstGeom prst="rect">
            <a:avLst/>
          </a:prstGeom>
          <a:solidFill>
            <a:srgbClr val="E8E4DD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109728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097280"/>
            <a:ext cx="7223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Euclid attempted to define all geometric terms, but some definitions create challenges. We accept that point, line, and plane are undefined terms — we understand them intuitively.</a:t>
            </a:r>
            <a:endParaRPr lang="en-US" sz="1400"/>
          </a:p>
        </p:txBody>
      </p:sp>
      <p:sp>
        <p:nvSpPr>
          <p:cNvPr id="7" name="Shape 5"/>
          <p:cNvSpPr/>
          <p:nvPr/>
        </p:nvSpPr>
        <p:spPr>
          <a:xfrm>
            <a:off x="731520" y="2423160"/>
            <a:ext cx="246888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31520" y="2423160"/>
            <a:ext cx="246888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31520" y="260604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2800"/>
          </a:p>
        </p:txBody>
      </p:sp>
      <p:sp>
        <p:nvSpPr>
          <p:cNvPr id="10" name="Text 8"/>
          <p:cNvSpPr/>
          <p:nvPr/>
        </p:nvSpPr>
        <p:spPr>
          <a:xfrm>
            <a:off x="914400" y="315468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Point</a:t>
            </a:r>
            <a:endParaRPr lang="en-US" sz="1800"/>
          </a:p>
        </p:txBody>
      </p:sp>
      <p:sp>
        <p:nvSpPr>
          <p:cNvPr id="11" name="Text 9"/>
          <p:cNvSpPr/>
          <p:nvPr/>
        </p:nvSpPr>
        <p:spPr>
          <a:xfrm>
            <a:off x="914400" y="352044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location in space with no dimension — no length, width, or height.</a:t>
            </a:r>
            <a:endParaRPr lang="en-US" sz="1200"/>
          </a:p>
        </p:txBody>
      </p:sp>
      <p:sp>
        <p:nvSpPr>
          <p:cNvPr id="12" name="Shape 10"/>
          <p:cNvSpPr/>
          <p:nvPr/>
        </p:nvSpPr>
        <p:spPr>
          <a:xfrm>
            <a:off x="3474720" y="2423160"/>
            <a:ext cx="246888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474720" y="2423160"/>
            <a:ext cx="246888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474720" y="260604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↔</a:t>
            </a:r>
            <a:endParaRPr lang="en-US" sz="2800"/>
          </a:p>
        </p:txBody>
      </p:sp>
      <p:sp>
        <p:nvSpPr>
          <p:cNvPr id="15" name="Text 13"/>
          <p:cNvSpPr/>
          <p:nvPr/>
        </p:nvSpPr>
        <p:spPr>
          <a:xfrm>
            <a:off x="3657600" y="315468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</a:t>
            </a:r>
            <a:endParaRPr lang="en-US" sz="1800"/>
          </a:p>
        </p:txBody>
      </p:sp>
      <p:sp>
        <p:nvSpPr>
          <p:cNvPr id="16" name="Text 14"/>
          <p:cNvSpPr/>
          <p:nvPr/>
        </p:nvSpPr>
        <p:spPr>
          <a:xfrm>
            <a:off x="3657600" y="352044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straight path extending infinitely in both directions. Has length but no width.</a:t>
            </a:r>
            <a:endParaRPr lang="en-US" sz="1200"/>
          </a:p>
        </p:txBody>
      </p:sp>
      <p:sp>
        <p:nvSpPr>
          <p:cNvPr id="17" name="Shape 15"/>
          <p:cNvSpPr/>
          <p:nvPr/>
        </p:nvSpPr>
        <p:spPr>
          <a:xfrm>
            <a:off x="6217920" y="2423160"/>
            <a:ext cx="246888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17920" y="2423160"/>
            <a:ext cx="246888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17920" y="260604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▱</a:t>
            </a:r>
            <a:endParaRPr lang="en-US" sz="2800"/>
          </a:p>
        </p:txBody>
      </p:sp>
      <p:sp>
        <p:nvSpPr>
          <p:cNvPr id="20" name="Text 18"/>
          <p:cNvSpPr/>
          <p:nvPr/>
        </p:nvSpPr>
        <p:spPr>
          <a:xfrm>
            <a:off x="6400800" y="315468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Plane</a:t>
            </a:r>
            <a:endParaRPr lang="en-US" sz="1800"/>
          </a:p>
        </p:txBody>
      </p:sp>
      <p:sp>
        <p:nvSpPr>
          <p:cNvPr id="21" name="Text 19"/>
          <p:cNvSpPr/>
          <p:nvPr/>
        </p:nvSpPr>
        <p:spPr>
          <a:xfrm>
            <a:off x="6400800" y="352044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flat surface that extends infinitely in all directions. Has length and width but no depth.</a:t>
            </a:r>
            <a:endParaRPr lang="en-US" sz="1200"/>
          </a:p>
        </p:txBody>
      </p:sp>
      <p:sp>
        <p:nvSpPr>
          <p:cNvPr id="50" name="WhyBG"/>
          <p:cNvSpPr/>
          <p:nvPr/>
        </p:nvSpPr>
        <p:spPr>
          <a:xfrm>
            <a:off x="457200" y="4680000"/>
            <a:ext cx="8229600" cy="430000"/>
          </a:xfrm>
          <a:prstGeom prst="rect">
            <a:avLst/>
          </a:prstGeom>
          <a:solidFill>
            <a:srgbClr val="FFF8E6"/>
          </a:solidFill>
          <a:ln>
            <a:solidFill>
              <a:srgbClr val="D4A84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1" name="WhyText"/>
          <p:cNvSpPr/>
          <p:nvPr/>
        </p:nvSpPr>
        <p:spPr>
          <a:xfrm>
            <a:off x="600000" y="4720000"/>
            <a:ext cx="7980000" cy="3600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B8922F"/>
                </a:solidFill>
                <a:latin typeface="Calibri"/>
              </a:rPr>
              <a:t>Why “undefined”? </a:t>
            </a:r>
            <a:r>
              <a:rPr lang="en-US" sz="1300">
                <a:solidFill>
                  <a:srgbClr val="3D4A5C"/>
                </a:solidFill>
                <a:latin typeface="Calibri"/>
              </a:rPr>
              <a:t>Every definition requires prior terms. Point, line, and plane are the starting primitives — we build all of geometry on top of them.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ecimalToDM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Decimal Degrees → DMS</a:t>
            </a:r>
          </a:p>
        </p:txBody>
      </p:sp>
      <p:sp>
        <p:nvSpPr>
          <p:cNvPr id="248" name="CardBG"/>
          <p:cNvSpPr/>
          <p:nvPr/>
        </p:nvSpPr>
        <p:spPr>
          <a:xfrm>
            <a:off x="731520" y="1051560"/>
            <a:ext cx="7680960" cy="28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9" name="AccentBar"/>
          <p:cNvSpPr/>
          <p:nvPr/>
        </p:nvSpPr>
        <p:spPr>
          <a:xfrm>
            <a:off x="731520" y="1051560"/>
            <a:ext cx="54864" cy="280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" name="BodyText"/>
          <p:cNvSpPr/>
          <p:nvPr/>
        </p:nvSpPr>
        <p:spPr>
          <a:xfrm>
            <a:off x="1000000" y="1130000"/>
            <a:ext cx="7200000" cy="26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Procedure: Decimal → DMS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1 — The whole number part is the degrees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2 — Multiply the decimal remainder by 60 → minutes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3 — Multiply that decimal remainder by 60 → seconds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Worked Example: Convert 135.721°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Degrees: 135°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Minutes: 0.721 × 60 = 43.26  →  43′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Seconds: 0.26 × 60 = 15.6  →  15.6″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Answer: 135° 43′ 15.6″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MSToDecimal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DMS → Decimal Degrees</a:t>
            </a:r>
          </a:p>
        </p:txBody>
      </p:sp>
      <p:sp>
        <p:nvSpPr>
          <p:cNvPr id="268" name="CardBG"/>
          <p:cNvSpPr/>
          <p:nvPr/>
        </p:nvSpPr>
        <p:spPr>
          <a:xfrm>
            <a:off x="731520" y="1051560"/>
            <a:ext cx="76809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9" name="AccentBar"/>
          <p:cNvSpPr/>
          <p:nvPr/>
        </p:nvSpPr>
        <p:spPr>
          <a:xfrm>
            <a:off x="731520" y="1051560"/>
            <a:ext cx="54864" cy="35661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0" name="BodyText"/>
          <p:cNvSpPr/>
          <p:nvPr/>
        </p:nvSpPr>
        <p:spPr>
          <a:xfrm>
            <a:off x="1000000" y="1130000"/>
            <a:ext cx="7200000" cy="34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Procedure: DMS → Decimal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1 — Convert minutes: divide by 60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2 — Convert seconds: divide by 3600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Step 3 — Add all three parts together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Worked Example: Convert 120° 48′ 50″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Degrees: 120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Minutes: 48 / 60 = 0.8°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Seconds: 50 / 3600 ≈ 0.01389°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Total: 120 + 0.8 + 0.01389 ≈ 120.814°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Answer: ≈ 120.814°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50" name="MistakeBG"/>
          <p:cNvSpPr/>
          <p:nvPr/>
        </p:nvSpPr>
        <p:spPr>
          <a:xfrm>
            <a:off x="457200" y="4690000"/>
            <a:ext cx="8229600" cy="410000"/>
          </a:xfrm>
          <a:prstGeom prst="rect">
            <a:avLst/>
          </a:prstGeom>
          <a:solidFill>
            <a:srgbClr val="FFF0F0"/>
          </a:solidFill>
          <a:ln>
            <a:solidFill>
              <a:srgbClr val="C0392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1" name="MistakeText"/>
          <p:cNvSpPr/>
          <p:nvPr/>
        </p:nvSpPr>
        <p:spPr>
          <a:xfrm>
            <a:off x="600000" y="4710000"/>
            <a:ext cx="7980000" cy="3700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C0392B"/>
                </a:solidFill>
                <a:latin typeface="Calibri"/>
              </a:rPr>
              <a:t>Common mistake: </a:t>
            </a:r>
            <a:r>
              <a:rPr lang="en-US" sz="1300">
                <a:solidFill>
                  <a:srgbClr val="3D4A5C"/>
                </a:solidFill>
                <a:latin typeface="Calibri"/>
              </a:rPr>
              <a:t>forgetting to add all three parts. The answer is 120 + 0.8 + 0.01389, not just 120.01389 or 0.81389.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ngles in Navigation Nautical Mile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1B2A4A"/>
                </a:solidFill>
                <a:latin typeface="Georgia" pitchFamily="34" charset="0"/>
              </a:rPr>
              <a:t>Angles in Navigation: The Nautical Mile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3900000"/>
          </a:xfrm>
          <a:prstGeom prst="rect">
            <a:avLst/>
          </a:prstGeom>
          <a:solidFill>
            <a:srgbClr val="E8F4F4"/>
          </a:solidFill>
          <a:ln>
            <a:solidFill>
              <a:srgbClr val="1A7A7A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200" name="Diagra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20" y="1151560"/>
            <a:ext cx="3549040" cy="3700000"/>
          </a:xfrm>
          <a:prstGeom prst="rect">
            <a:avLst/>
          </a:prstGeom>
        </p:spPr>
      </p:pic>
      <p:sp>
        <p:nvSpPr>
          <p:cNvPr id="6" name="Shape 4"/>
          <p:cNvSpPr/>
          <p:nvPr/>
        </p:nvSpPr>
        <p:spPr>
          <a:xfrm>
            <a:off x="4846320" y="1051560"/>
            <a:ext cx="3565560" cy="39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846320" y="1051560"/>
            <a:ext cx="54864" cy="390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30640" y="1200000"/>
            <a:ext cx="3200400" cy="38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indent="0">
              <a:buNone/>
            </a:pPr>
            <a:r>
              <a:rPr lang="en-US" sz="1500" b="1">
                <a:solidFill>
                  <a:srgbClr val="1A7A7A"/>
                </a:solidFill>
                <a:latin typeface="Georgia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Historically, one </a:t>
            </a:r>
            <a:r>
              <a:rPr lang="en-US" sz="1300" b="1">
                <a:solidFill>
                  <a:srgbClr val="3D4A5C"/>
                </a:solidFill>
                <a:latin typeface="Calibri" pitchFamily="34" charset="0"/>
              </a:rPr>
              <a:t>nautical mile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 was defined as the distance of </a:t>
            </a:r>
            <a:r>
              <a:rPr lang="en-US" sz="1300" b="1">
                <a:solidFill>
                  <a:srgbClr val="3D4A5C"/>
                </a:solidFill>
                <a:latin typeface="Calibri" pitchFamily="34" charset="0"/>
              </a:rPr>
              <a:t>one minute of latitude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 (at sea level).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1B2A4A"/>
                </a:solidFill>
                <a:latin typeface="Calibri" pitchFamily="34" charset="0"/>
              </a:rPr>
              <a:t>1′ = 60″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If 1′ = 1852 m, then:</a:t>
            </a:r>
          </a:p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 pitchFamily="34" charset="0"/>
              </a:rPr>
              <a:t>1″ = 1852 / 60 ≈ 31 m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</a:rPr>
              <a:t>Today's official definition (since 1929):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1 nautical mile = 1852 m (exactly)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</a:rPr>
              <a:t>Practical example: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A ship traveling 10 nautical miles covers 10 × 1852 = 18,520 m ≈ 18.5 km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oreGeometricCompetencie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4572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/>
              </a:rPr>
              <a:t>Core Geometric Competencies</a:t>
            </a:r>
          </a:p>
        </p:txBody>
      </p:sp>
      <p:sp>
        <p:nvSpPr>
          <p:cNvPr id="4" name="Subhead"/>
          <p:cNvSpPr/>
          <p:nvPr/>
        </p:nvSpPr>
        <p:spPr>
          <a:xfrm>
            <a:off x="457200" y="960000"/>
            <a:ext cx="82296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5C6B7A"/>
                </a:solidFill>
                <a:latin typeface="Calibri"/>
              </a:rPr>
              <a:t>By the end of this unit, you should be able to do all of the following:</a:t>
            </a:r>
          </a:p>
        </p:txBody>
      </p:sp>
      <p:sp>
        <p:nvSpPr>
          <p:cNvPr id="10" name="CompBG0"/>
          <p:cNvSpPr/>
          <p:nvPr/>
        </p:nvSpPr>
        <p:spPr>
          <a:xfrm>
            <a:off x="457200" y="1360000"/>
            <a:ext cx="4114080" cy="160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CompTop0"/>
          <p:cNvSpPr/>
          <p:nvPr/>
        </p:nvSpPr>
        <p:spPr>
          <a:xfrm>
            <a:off x="457200" y="1360000"/>
            <a:ext cx="4114080" cy="8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CompText0"/>
          <p:cNvSpPr/>
          <p:nvPr/>
        </p:nvSpPr>
        <p:spPr>
          <a:xfrm>
            <a:off x="517200" y="1460000"/>
            <a:ext cx="3994080" cy="145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/>
              </a:rPr>
              <a:t>Angle Reasoning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Classify angles (acute, right, obtuse, straight). Apply vertical, supplementary, and parallel line relationships. Write and solve angle equations.</a:t>
            </a:r>
          </a:p>
        </p:txBody>
      </p:sp>
      <p:sp>
        <p:nvSpPr>
          <p:cNvPr id="14" name="CompBG1"/>
          <p:cNvSpPr/>
          <p:nvPr/>
        </p:nvSpPr>
        <p:spPr>
          <a:xfrm>
            <a:off x="4687920" y="1360000"/>
            <a:ext cx="3999360" cy="160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CompTop1"/>
          <p:cNvSpPr/>
          <p:nvPr/>
        </p:nvSpPr>
        <p:spPr>
          <a:xfrm>
            <a:off x="4687920" y="1360000"/>
            <a:ext cx="3999360" cy="8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CompText1"/>
          <p:cNvSpPr/>
          <p:nvPr/>
        </p:nvSpPr>
        <p:spPr>
          <a:xfrm>
            <a:off x="4747920" y="1460000"/>
            <a:ext cx="3879360" cy="145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Polygon Angle Sums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Derive and apply (n−2)×180° for interior sums. Use 360° for exterior sums. Find individual angles in regular polygons.</a:t>
            </a:r>
          </a:p>
        </p:txBody>
      </p:sp>
      <p:sp>
        <p:nvSpPr>
          <p:cNvPr id="18" name="CompBG2"/>
          <p:cNvSpPr/>
          <p:nvPr/>
        </p:nvSpPr>
        <p:spPr>
          <a:xfrm>
            <a:off x="457200" y="3100000"/>
            <a:ext cx="2560000" cy="220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CompTop2"/>
          <p:cNvSpPr/>
          <p:nvPr/>
        </p:nvSpPr>
        <p:spPr>
          <a:xfrm>
            <a:off x="457200" y="3100000"/>
            <a:ext cx="2560000" cy="8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CompText2"/>
          <p:cNvSpPr/>
          <p:nvPr/>
        </p:nvSpPr>
        <p:spPr>
          <a:xfrm>
            <a:off x="517200" y="3200000"/>
            <a:ext cx="2440000" cy="205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/>
              </a:rPr>
              <a:t>Area Computation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Apply formulas for squares, rectangles, parallelograms, trapezoids, and rhombuses. Partition compound shapes. Choose the correct triangle formula (½bh, equilateral, Heron’s).</a:t>
            </a:r>
          </a:p>
        </p:txBody>
      </p:sp>
      <p:sp>
        <p:nvSpPr>
          <p:cNvPr id="22" name="CompBG3"/>
          <p:cNvSpPr/>
          <p:nvPr/>
        </p:nvSpPr>
        <p:spPr>
          <a:xfrm>
            <a:off x="3177200" y="3100000"/>
            <a:ext cx="2560000" cy="220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CompTop3"/>
          <p:cNvSpPr/>
          <p:nvPr/>
        </p:nvSpPr>
        <p:spPr>
          <a:xfrm>
            <a:off x="3177200" y="3100000"/>
            <a:ext cx="2560000" cy="8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CompText3"/>
          <p:cNvSpPr/>
          <p:nvPr/>
        </p:nvSpPr>
        <p:spPr>
          <a:xfrm>
            <a:off x="3237200" y="3200000"/>
            <a:ext cx="2440000" cy="205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D4A843"/>
                </a:solidFill>
                <a:latin typeface="Calibri"/>
              </a:rPr>
              <a:t>Similarity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Identify similar polygons using AA. Write correct similarity statements. Determine scale factors and set up proportions to find missing sides.</a:t>
            </a:r>
          </a:p>
        </p:txBody>
      </p:sp>
      <p:sp>
        <p:nvSpPr>
          <p:cNvPr id="26" name="CompBG4"/>
          <p:cNvSpPr/>
          <p:nvPr/>
        </p:nvSpPr>
        <p:spPr>
          <a:xfrm>
            <a:off x="5897200" y="3100000"/>
            <a:ext cx="2800000" cy="2200000"/>
          </a:xfrm>
          <a:prstGeom prst="rect">
            <a:avLst/>
          </a:prstGeom>
          <a:solidFill>
            <a:srgbClr val="FFFFFF"/>
          </a:solidFill>
          <a:ln>
            <a:solidFill>
              <a:srgbClr val="E0DDD8"/>
            </a:solidFill>
          </a:ln>
          <a:effectLst>
            <a:outerShdw blurRad="38100" dist="19050" dir="5400000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CompTop4"/>
          <p:cNvSpPr/>
          <p:nvPr/>
        </p:nvSpPr>
        <p:spPr>
          <a:xfrm>
            <a:off x="5897200" y="3100000"/>
            <a:ext cx="2800000" cy="8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CompText4"/>
          <p:cNvSpPr/>
          <p:nvPr/>
        </p:nvSpPr>
        <p:spPr>
          <a:xfrm>
            <a:off x="5957200" y="3200000"/>
            <a:ext cx="2680000" cy="20500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/>
              </a:rPr>
              <a:t>DMS Conversion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/>
              </a:rPr>
              <a:t>Convert decimal degrees to DMS (multiply remainders by 60 twice). Convert DMS to decimal (divide by 60 and 3600, then add). Understand the nautical mile connection.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Quiz Preparation: Key Skills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731520" y="1005840"/>
            <a:ext cx="7680960" cy="475488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1060704"/>
            <a:ext cx="365760" cy="365760"/>
          </a:xfrm>
          <a:prstGeom prst="ellipse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10607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/>
          </a:p>
        </p:txBody>
      </p:sp>
      <p:sp>
        <p:nvSpPr>
          <p:cNvPr id="7" name="Text 5"/>
          <p:cNvSpPr/>
          <p:nvPr/>
        </p:nvSpPr>
        <p:spPr>
          <a:xfrm>
            <a:off x="1417320" y="102412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Similar Triangles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3520440" y="1024128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missing angles and sides using proportions (△MNP ~ △QRS)</a:t>
            </a:r>
            <a:endParaRPr lang="en-US" sz="1200"/>
          </a:p>
        </p:txBody>
      </p:sp>
      <p:sp>
        <p:nvSpPr>
          <p:cNvPr id="9" name="Shape 7"/>
          <p:cNvSpPr/>
          <p:nvPr/>
        </p:nvSpPr>
        <p:spPr>
          <a:xfrm>
            <a:off x="731520" y="1572768"/>
            <a:ext cx="7680960" cy="475488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365760" cy="365760"/>
          </a:xfrm>
          <a:prstGeom prst="ellipse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4400" y="16276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/>
          </a:p>
        </p:txBody>
      </p:sp>
      <p:sp>
        <p:nvSpPr>
          <p:cNvPr id="12" name="Text 10"/>
          <p:cNvSpPr/>
          <p:nvPr/>
        </p:nvSpPr>
        <p:spPr>
          <a:xfrm>
            <a:off x="1417320" y="1591056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 Lines &amp; Angles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3520440" y="1591056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corresponding, alternate interior, and alternate exterior angles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731520" y="2139696"/>
            <a:ext cx="7680960" cy="475488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14400" y="2194560"/>
            <a:ext cx="365760" cy="365760"/>
          </a:xfrm>
          <a:prstGeom prst="ellipse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440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/>
          </a:p>
        </p:txBody>
      </p:sp>
      <p:sp>
        <p:nvSpPr>
          <p:cNvPr id="17" name="Text 15"/>
          <p:cNvSpPr/>
          <p:nvPr/>
        </p:nvSpPr>
        <p:spPr>
          <a:xfrm>
            <a:off x="1417320" y="2157984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 Areas</a:t>
            </a:r>
            <a:endParaRPr lang="en-US" sz="1300"/>
          </a:p>
        </p:txBody>
      </p:sp>
      <p:sp>
        <p:nvSpPr>
          <p:cNvPr id="18" name="Text 16"/>
          <p:cNvSpPr/>
          <p:nvPr/>
        </p:nvSpPr>
        <p:spPr>
          <a:xfrm>
            <a:off x="3520440" y="2157984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= ½bh, equilateral formula, and Heron's formula</a:t>
            </a:r>
            <a:endParaRPr lang="en-US" sz="1200"/>
          </a:p>
        </p:txBody>
      </p:sp>
      <p:sp>
        <p:nvSpPr>
          <p:cNvPr id="19" name="Shape 17"/>
          <p:cNvSpPr/>
          <p:nvPr/>
        </p:nvSpPr>
        <p:spPr>
          <a:xfrm>
            <a:off x="731520" y="2706624"/>
            <a:ext cx="7680960" cy="475488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914400" y="2761488"/>
            <a:ext cx="365760" cy="365760"/>
          </a:xfrm>
          <a:prstGeom prst="ellipse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14400" y="27614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/>
          </a:p>
        </p:txBody>
      </p:sp>
      <p:sp>
        <p:nvSpPr>
          <p:cNvPr id="22" name="Text 20"/>
          <p:cNvSpPr/>
          <p:nvPr/>
        </p:nvSpPr>
        <p:spPr>
          <a:xfrm>
            <a:off x="1417320" y="2724912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Compound Shapes</a:t>
            </a:r>
            <a:endParaRPr lang="en-US" sz="1300"/>
          </a:p>
        </p:txBody>
      </p:sp>
      <p:sp>
        <p:nvSpPr>
          <p:cNvPr id="23" name="Text 21"/>
          <p:cNvSpPr/>
          <p:nvPr/>
        </p:nvSpPr>
        <p:spPr>
          <a:xfrm>
            <a:off x="3520440" y="2724912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complex shapes into parallelograms and rectangles, sum the areas</a:t>
            </a:r>
            <a:endParaRPr lang="en-US" sz="1200"/>
          </a:p>
        </p:txBody>
      </p:sp>
      <p:sp>
        <p:nvSpPr>
          <p:cNvPr id="24" name="Shape 22"/>
          <p:cNvSpPr/>
          <p:nvPr/>
        </p:nvSpPr>
        <p:spPr>
          <a:xfrm>
            <a:off x="731520" y="3273552"/>
            <a:ext cx="7680960" cy="475488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14400" y="3328416"/>
            <a:ext cx="365760" cy="365760"/>
          </a:xfrm>
          <a:prstGeom prst="ellipse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14400" y="33284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/>
          </a:p>
        </p:txBody>
      </p:sp>
      <p:sp>
        <p:nvSpPr>
          <p:cNvPr id="27" name="Text 25"/>
          <p:cNvSpPr/>
          <p:nvPr/>
        </p:nvSpPr>
        <p:spPr>
          <a:xfrm>
            <a:off x="1417320" y="3291840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Polygon Angle Sums</a:t>
            </a:r>
            <a:endParaRPr lang="en-US" sz="1300"/>
          </a:p>
        </p:txBody>
      </p:sp>
      <p:sp>
        <p:nvSpPr>
          <p:cNvPr id="28" name="Text 26"/>
          <p:cNvSpPr/>
          <p:nvPr/>
        </p:nvSpPr>
        <p:spPr>
          <a:xfrm>
            <a:off x="3520440" y="3291840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Interior: (n−2)×180°, Exterior: always 360°, Regular: (n−2)×180°/n</a:t>
            </a:r>
            <a:endParaRPr lang="en-US" sz="1200"/>
          </a:p>
        </p:txBody>
      </p:sp>
      <p:sp>
        <p:nvSpPr>
          <p:cNvPr id="29" name="Shape 27"/>
          <p:cNvSpPr/>
          <p:nvPr/>
        </p:nvSpPr>
        <p:spPr>
          <a:xfrm>
            <a:off x="731520" y="3840480"/>
            <a:ext cx="7680960" cy="475488"/>
          </a:xfrm>
          <a:prstGeom prst="rect">
            <a:avLst/>
          </a:prstGeom>
          <a:solidFill>
            <a:srgbClr val="F0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914400" y="3895344"/>
            <a:ext cx="365760" cy="365760"/>
          </a:xfrm>
          <a:prstGeom prst="ellipse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914400" y="38953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/>
          </a:p>
        </p:txBody>
      </p:sp>
      <p:sp>
        <p:nvSpPr>
          <p:cNvPr id="32" name="Text 30"/>
          <p:cNvSpPr/>
          <p:nvPr/>
        </p:nvSpPr>
        <p:spPr>
          <a:xfrm>
            <a:off x="1417320" y="385876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Trapezoid Area</a:t>
            </a:r>
            <a:endParaRPr lang="en-US" sz="1300"/>
          </a:p>
        </p:txBody>
      </p:sp>
      <p:sp>
        <p:nvSpPr>
          <p:cNvPr id="33" name="Text 31"/>
          <p:cNvSpPr/>
          <p:nvPr/>
        </p:nvSpPr>
        <p:spPr>
          <a:xfrm>
            <a:off x="3520440" y="3858768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½(b₁ + b₂)h — identify bases, height, and any diagonal measurements</a:t>
            </a:r>
            <a:endParaRPr lang="en-US" sz="1200"/>
          </a:p>
        </p:txBody>
      </p:sp>
      <p:sp>
        <p:nvSpPr>
          <p:cNvPr id="34" name="Shape 32"/>
          <p:cNvSpPr/>
          <p:nvPr/>
        </p:nvSpPr>
        <p:spPr>
          <a:xfrm>
            <a:off x="731520" y="4526280"/>
            <a:ext cx="7680960" cy="3200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31520" y="452628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Remember: Show all work for full credit!  Label your units.</a:t>
            </a:r>
            <a:endParaRPr lang="en-US" sz="13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acticeChecklist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Practice Checklist</a:t>
            </a:r>
          </a:p>
        </p:txBody>
      </p:sp>
      <p:sp>
        <p:nvSpPr>
          <p:cNvPr id="308" name="CardBG"/>
          <p:cNvSpPr/>
          <p:nvPr/>
        </p:nvSpPr>
        <p:spPr>
          <a:xfrm>
            <a:off x="731520" y="1051560"/>
            <a:ext cx="7680960" cy="406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9" name="AccentBar"/>
          <p:cNvSpPr/>
          <p:nvPr/>
        </p:nvSpPr>
        <p:spPr>
          <a:xfrm>
            <a:off x="731520" y="1051560"/>
            <a:ext cx="54864" cy="406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0" name="BodyText"/>
          <p:cNvSpPr/>
          <p:nvPr/>
        </p:nvSpPr>
        <p:spPr>
          <a:xfrm>
            <a:off x="1000000" y="1130000"/>
            <a:ext cx="7200000" cy="38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Before the assessment, make sure you can: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Angle relationships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Identify all parallel line angle pairs by name and state their relationship (equal or supplementary).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Polygon angle sums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Find interior and exterior angle sums for any polygon, and solve for missing angles.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Area computation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Partition compound shapes, apply correct formulas, give answers in square units.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Similarity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Write correct similarity statements, calculate scale factors, set up and solve proportions.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DMS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Convert decimal degrees ↔ DMS accurately. Understand the nautical mile connection.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ECD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rot="900000">
            <a:off x="6858000" y="457200"/>
            <a:ext cx="2286000" cy="2286000"/>
          </a:xfrm>
          <a:prstGeom prst="rect">
            <a:avLst/>
          </a:prstGeom>
          <a:solidFill>
            <a:srgbClr val="0D4F4F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rot="1800000">
            <a:off x="7315200" y="2286000"/>
            <a:ext cx="1645920" cy="1645920"/>
          </a:xfrm>
          <a:prstGeom prst="rect">
            <a:avLst/>
          </a:prstGeom>
          <a:solidFill>
            <a:srgbClr val="1A7A7A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132320" y="3200400"/>
            <a:ext cx="1097280" cy="1097280"/>
          </a:xfrm>
          <a:prstGeom prst="ellipse">
            <a:avLst/>
          </a:prstGeom>
          <a:solidFill>
            <a:srgbClr val="4ECDC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800">
                <a:solidFill>
                  <a:srgbClr val="4ECD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731520" y="1828800"/>
            <a:ext cx="5486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Questions?</a:t>
            </a:r>
            <a:endParaRPr lang="en-US" sz="4000"/>
          </a:p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 &amp; Review</a:t>
            </a:r>
            <a:endParaRPr lang="en-US" sz="4000"/>
          </a:p>
        </p:txBody>
      </p:sp>
      <p:sp>
        <p:nvSpPr>
          <p:cNvPr id="8" name="Shape 6"/>
          <p:cNvSpPr/>
          <p:nvPr/>
        </p:nvSpPr>
        <p:spPr>
          <a:xfrm>
            <a:off x="731520" y="3566160"/>
            <a:ext cx="2286000" cy="0"/>
          </a:xfrm>
          <a:prstGeom prst="line">
            <a:avLst/>
          </a:prstGeom>
          <a:noFill/>
          <a:ln w="381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31520" y="384048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E8E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Worksheet: Covers Sections 1–5 (parallel lines, polygon area, triangles, similar figures, DMS). Due: Next class meeting. Quiz format: 12 problems, no calculator on DMS conversions, calculator permitted for area and similar triangle problems. Show all work for full credit.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731520" y="4572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7A85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Liberty University  |  Geometry: Angles &amp; Polygons</a:t>
            </a:r>
            <a:endParaRPr lang="en-US" sz="12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flectionAndQuestion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7" name="TitleBox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B2A4A"/>
                </a:solidFill>
                <a:latin typeface="Georgia" pitchFamily="34" charset="0"/>
              </a:rPr>
              <a:t>Reflection &amp; Questions</a:t>
            </a:r>
          </a:p>
        </p:txBody>
      </p:sp>
      <p:sp>
        <p:nvSpPr>
          <p:cNvPr id="328" name="CardBG"/>
          <p:cNvSpPr/>
          <p:nvPr/>
        </p:nvSpPr>
        <p:spPr>
          <a:xfrm>
            <a:off x="731520" y="1051560"/>
            <a:ext cx="7680960" cy="406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9" name="AccentBar"/>
          <p:cNvSpPr/>
          <p:nvPr/>
        </p:nvSpPr>
        <p:spPr>
          <a:xfrm>
            <a:off x="731520" y="1051560"/>
            <a:ext cx="54864" cy="406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0" name="BodyText"/>
          <p:cNvSpPr/>
          <p:nvPr/>
        </p:nvSpPr>
        <p:spPr>
          <a:xfrm>
            <a:off x="1000000" y="1130000"/>
            <a:ext cx="7200000" cy="385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Three Prompts for Reflection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Prompt 1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Which formulas require geometric justification rather than just memorization? What is the underlying reasoning?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Prompt 2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Where does proportional reasoning appear most often in this unit? Give two specific examples.</a:t>
            </a:r>
          </a:p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Calibri" pitchFamily="34" charset="0"/>
              </a:rPr>
              <a:t>Prompt 3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Which concept required the most careful diagram reading to avoid errors?</a:t>
            </a:r>
          </a:p>
          <a:p>
            <a:pPr marL="0" indent="0">
              <a:buNone/>
            </a:pPr>
            <a:r>
              <a:rPr lang="en-US" sz="1600" b="1">
                <a:solidFill>
                  <a:srgbClr val="D4A843"/>
                </a:solidFill>
                <a:latin typeface="Calibri" pitchFamily="34" charset="0"/>
              </a:rPr>
              <a:t>Questions? Bring them to the next class or office hours.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tation Convention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Geometric Notation Conventions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128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4864" cy="128000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1143000"/>
            <a:ext cx="329184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  AB</a:t>
            </a:r>
            <a:endParaRPr lang="en-US" sz="1300"/>
          </a:p>
        </p:txBody>
      </p:sp>
      <p:sp>
        <p:nvSpPr>
          <p:cNvPr id="7" name="Text 5"/>
          <p:cNvSpPr/>
          <p:nvPr/>
        </p:nvSpPr>
        <p:spPr>
          <a:xfrm>
            <a:off x="960120" y="1508760"/>
            <a:ext cx="3291840" cy="78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straight path extending in both directions, no endpoints. Notation: AB with arrows above both ends (AB⇔) or line through AB.</a:t>
            </a:r>
            <a:endParaRPr lang="en-US" sz="1200"/>
          </a:p>
        </p:txBody>
      </p:sp>
      <p:sp>
        <p:nvSpPr>
          <p:cNvPr id="8" name="Shape 6"/>
          <p:cNvSpPr/>
          <p:nvPr/>
        </p:nvSpPr>
        <p:spPr>
          <a:xfrm>
            <a:off x="4846320" y="1051560"/>
            <a:ext cx="3749040" cy="128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846320" y="1051560"/>
            <a:ext cx="54864" cy="1280000"/>
          </a:xfrm>
          <a:prstGeom prst="rect">
            <a:avLst/>
          </a:prstGeom>
          <a:solidFill>
            <a:srgbClr val="0D4F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74920" y="1143000"/>
            <a:ext cx="329184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Ray  AB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5074920" y="1508760"/>
            <a:ext cx="3291840" cy="78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0D4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Starts at endpoint A, passes through B, extends forever. Notation: AB with a right-pointing arrow above (AB→). Endpoint listed first.</a:t>
            </a:r>
            <a:endParaRPr lang="en-US" sz="1200"/>
          </a:p>
        </p:txBody>
      </p:sp>
      <p:sp>
        <p:nvSpPr>
          <p:cNvPr id="12" name="Shape 10"/>
          <p:cNvSpPr/>
          <p:nvPr/>
        </p:nvSpPr>
        <p:spPr>
          <a:xfrm>
            <a:off x="731520" y="2560160"/>
            <a:ext cx="3749040" cy="128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1520" y="2560160"/>
            <a:ext cx="54864" cy="1280000"/>
          </a:xfrm>
          <a:prstGeom prst="rect">
            <a:avLst/>
          </a:prstGeom>
          <a:solidFill>
            <a:srgbClr val="2AA5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2651600"/>
            <a:ext cx="329184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Segment  AB</a:t>
            </a:r>
            <a:endParaRPr lang="en-US" sz="1300"/>
          </a:p>
        </p:txBody>
      </p:sp>
      <p:sp>
        <p:nvSpPr>
          <p:cNvPr id="15" name="Text 13"/>
          <p:cNvSpPr/>
          <p:nvPr/>
        </p:nvSpPr>
        <p:spPr>
          <a:xfrm>
            <a:off x="960120" y="3017360"/>
            <a:ext cx="3291840" cy="78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A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finite path connecting two endpoints A and B. Notation: AB with a bar above (AB̅). Has a definite, measurable length.</a:t>
            </a:r>
            <a:endParaRPr lang="en-US" sz="1200"/>
          </a:p>
        </p:txBody>
      </p:sp>
      <p:sp>
        <p:nvSpPr>
          <p:cNvPr id="16" name="Shape 14"/>
          <p:cNvSpPr/>
          <p:nvPr/>
        </p:nvSpPr>
        <p:spPr>
          <a:xfrm>
            <a:off x="4846320" y="2560160"/>
            <a:ext cx="3749040" cy="128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846320" y="2560160"/>
            <a:ext cx="54864" cy="12800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74920" y="2651600"/>
            <a:ext cx="329184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  ∠ABC</a:t>
            </a:r>
            <a:endParaRPr lang="en-US" sz="1300"/>
          </a:p>
        </p:txBody>
      </p:sp>
      <p:sp>
        <p:nvSpPr>
          <p:cNvPr id="19" name="Text 17"/>
          <p:cNvSpPr/>
          <p:nvPr/>
        </p:nvSpPr>
        <p:spPr>
          <a:xfrm>
            <a:off x="5074920" y="3017360"/>
            <a:ext cx="3291840" cy="78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rays meeting at a vertex. Notation: ∠ABC where B is the vertex. Can abbreviate as ∠B if unambiguous. Measured in degrees.</a:t>
            </a:r>
            <a:endParaRPr lang="en-US"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tation Convention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Congruence &amp; Similarity</a:t>
            </a:r>
            <a:endParaRPr lang="en-US" sz="3200"/>
          </a:p>
        </p:txBody>
      </p:sp>
      <p:sp>
        <p:nvSpPr>
          <p:cNvPr id="20" name="Shape 18"/>
          <p:cNvSpPr/>
          <p:nvPr/>
        </p:nvSpPr>
        <p:spPr>
          <a:xfrm>
            <a:off x="731520" y="1200000"/>
            <a:ext cx="3749040" cy="135000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60120" y="1231440"/>
            <a:ext cx="329184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4ECD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Congruence  ≅</a:t>
            </a:r>
            <a:endParaRPr lang="en-US" sz="1300"/>
          </a:p>
        </p:txBody>
      </p:sp>
      <p:sp>
        <p:nvSpPr>
          <p:cNvPr id="22" name="Text 20"/>
          <p:cNvSpPr/>
          <p:nvPr/>
        </p:nvSpPr>
        <p:spPr>
          <a:xfrm>
            <a:off x="960120" y="1600000"/>
            <a:ext cx="3291840" cy="78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notation consistently throughout the course.</a:t>
            </a: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shape and size. △ABC ≅ △DEF means identical in shape and size.</a:t>
            </a:r>
            <a:endParaRPr lang="en-US" sz="1200"/>
          </a:p>
        </p:txBody>
      </p:sp>
      <p:sp>
        <p:nvSpPr>
          <p:cNvPr id="23" name="Shape 21"/>
          <p:cNvSpPr/>
          <p:nvPr/>
        </p:nvSpPr>
        <p:spPr>
          <a:xfrm>
            <a:off x="4846320" y="1200000"/>
            <a:ext cx="3749040" cy="135000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074920" y="1231440"/>
            <a:ext cx="329184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4ECD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Similarity  ~</a:t>
            </a:r>
            <a:endParaRPr lang="en-US" sz="1300"/>
          </a:p>
        </p:txBody>
      </p:sp>
      <p:sp>
        <p:nvSpPr>
          <p:cNvPr id="25" name="Text 23"/>
          <p:cNvSpPr/>
          <p:nvPr/>
        </p:nvSpPr>
        <p:spPr>
          <a:xfrm>
            <a:off x="5074920" y="1600000"/>
            <a:ext cx="3291840" cy="78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shape, proportional sizes. △ABC ~ △DEF:</a:t>
            </a: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corresponding sides proportional. Order of letters in similarity statement matters!</a:t>
            </a:r>
            <a:endParaRPr lang="en-US"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Rays &amp; Angles</a:t>
            </a:r>
            <a:endParaRPr lang="en-US" sz="3200"/>
          </a:p>
        </p:txBody>
      </p:sp>
      <p:sp>
        <p:nvSpPr>
          <p:cNvPr id="4" name="Shape 2"/>
          <p:cNvSpPr/>
          <p:nvPr/>
        </p:nvSpPr>
        <p:spPr>
          <a:xfrm>
            <a:off x="731520" y="1097280"/>
            <a:ext cx="384048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097280"/>
            <a:ext cx="54864" cy="118872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1887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Ray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1005840" y="150876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half-line — starts at a point (endpoint) and extends infinitely in one direction.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4846320" y="1097280"/>
            <a:ext cx="384048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54864" cy="118872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120640" y="11887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</a:t>
            </a:r>
            <a:endParaRPr lang="en-US" sz="1800"/>
          </a:p>
        </p:txBody>
      </p:sp>
      <p:sp>
        <p:nvSpPr>
          <p:cNvPr id="11" name="Text 9"/>
          <p:cNvSpPr/>
          <p:nvPr/>
        </p:nvSpPr>
        <p:spPr>
          <a:xfrm>
            <a:off x="5120640" y="150876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rays sharing a common endpoint (vertex). The measure is the rotation from one ray to the other.</a:t>
            </a:r>
            <a:endParaRPr lang="en-US" sz="1300"/>
          </a:p>
        </p:txBody>
      </p:sp>
      <p:sp>
        <p:nvSpPr>
          <p:cNvPr id="12" name="Shape 10"/>
          <p:cNvSpPr/>
          <p:nvPr/>
        </p:nvSpPr>
        <p:spPr>
          <a:xfrm>
            <a:off x="731520" y="2560320"/>
            <a:ext cx="7680960" cy="6400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31520" y="25603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complete rotation = 360°      |      Measured in degrees or radians      |      Protractor: tool for measuring angles</a:t>
            </a:r>
            <a:endParaRPr lang="en-US" sz="1300"/>
          </a:p>
        </p:txBody>
      </p:sp>
      <p:sp>
        <p:nvSpPr>
          <p:cNvPr id="14" name="Shape 12"/>
          <p:cNvSpPr/>
          <p:nvPr/>
        </p:nvSpPr>
        <p:spPr>
          <a:xfrm>
            <a:off x="731520" y="3474720"/>
            <a:ext cx="7680960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05840" y="3566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Components of an Angle</a:t>
            </a:r>
            <a:endParaRPr lang="en-US" sz="1600"/>
          </a:p>
        </p:txBody>
      </p:sp>
      <p:sp>
        <p:nvSpPr>
          <p:cNvPr id="16" name="Text 14"/>
          <p:cNvSpPr/>
          <p:nvPr/>
        </p:nvSpPr>
        <p:spPr>
          <a:xfrm>
            <a:off x="1005840" y="3931920"/>
            <a:ext cx="7132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Side (R₁):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starting ray of the angle</a:t>
            </a:r>
            <a:endParaRPr lang="en-US" sz="1300"/>
          </a:p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Side (R₂):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ending ray after rotation</a:t>
            </a:r>
            <a:endParaRPr lang="en-US" sz="1300"/>
          </a:p>
          <a:p>
            <a:pPr marL="0" indent="0">
              <a:buNone/>
            </a:pPr>
            <a:r>
              <a:rPr lang="en-US" sz="1300" b="1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Vertex: </a:t>
            </a:r>
            <a:r>
              <a:rPr lang="en-US" sz="1300">
                <a:solidFill>
                  <a:srgbClr val="3D4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common endpoint where both rays meet</a:t>
            </a:r>
            <a:endParaRPr lang="en-US" sz="1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easuring Angles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2A4A"/>
                </a:solidFill>
                <a:latin typeface="Georgia" pitchFamily="34" charset="0"/>
              </a:rPr>
              <a:t>Measuring Angles</a:t>
            </a:r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3749040" cy="3566160"/>
          </a:xfrm>
          <a:prstGeom prst="rect">
            <a:avLst/>
          </a:prstGeom>
          <a:solidFill>
            <a:srgbClr val="E8F4F4"/>
          </a:solidFill>
          <a:ln>
            <a:solidFill>
              <a:srgbClr val="1A7A7A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Diagram 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20" y="1151560"/>
            <a:ext cx="3549040" cy="3366160"/>
          </a:xfrm>
          <a:prstGeom prst="rect">
            <a:avLst/>
          </a:prstGeom>
        </p:spPr>
      </p:pic>
      <p:sp>
        <p:nvSpPr>
          <p:cNvPr id="6" name="Shape 4"/>
          <p:cNvSpPr/>
          <p:nvPr/>
        </p:nvSpPr>
        <p:spPr>
          <a:xfrm>
            <a:off x="4846320" y="1051560"/>
            <a:ext cx="35655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846320" y="1051560"/>
            <a:ext cx="54864" cy="3566160"/>
          </a:xfrm>
          <a:prstGeom prst="rect">
            <a:avLst/>
          </a:prstGeom>
          <a:solidFill>
            <a:srgbClr val="1A7A7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30640" y="1200000"/>
            <a:ext cx="3200400" cy="330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indent="0">
              <a:buNone/>
            </a:pPr>
            <a:r>
              <a:rPr lang="en-US" sz="1600" b="1">
                <a:solidFill>
                  <a:srgbClr val="1A7A7A"/>
                </a:solidFill>
                <a:latin typeface="Georgia" pitchFamily="34" charset="0"/>
              </a:rPr>
              <a:t>Tools &amp; Units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Angles can be measured in </a:t>
            </a:r>
            <a:r>
              <a:rPr lang="en-US" sz="1400" b="1">
                <a:solidFill>
                  <a:srgbClr val="3D4A5C"/>
                </a:solidFill>
                <a:latin typeface="Calibri" pitchFamily="34" charset="0"/>
              </a:rPr>
              <a:t>degrees</a:t>
            </a: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 or </a:t>
            </a:r>
            <a:r>
              <a:rPr lang="en-US" sz="1400" b="1">
                <a:solidFill>
                  <a:srgbClr val="3D4A5C"/>
                </a:solidFill>
                <a:latin typeface="Calibri" pitchFamily="34" charset="0"/>
              </a:rPr>
              <a:t>radians</a:t>
            </a: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 pitchFamily="34" charset="0"/>
              </a:rPr>
              <a:t>Protractor</a:t>
            </a:r>
          </a:p>
          <a:p>
            <a:pPr marL="0" indent="0">
              <a:buNone/>
            </a:pPr>
            <a:r>
              <a:rPr lang="en-US" sz="1400">
                <a:solidFill>
                  <a:srgbClr val="3D4A5C"/>
                </a:solidFill>
                <a:latin typeface="Calibri" pitchFamily="34" charset="0"/>
              </a:rPr>
              <a:t>A protractor is an instrument used to measure angles (almost always in degree measure).</a:t>
            </a:r>
          </a:p>
          <a:p>
            <a:pPr marL="0" indent="0">
              <a:buNone/>
            </a:pPr>
            <a:r>
              <a:rPr lang="en-US" sz="1200">
                <a:solidFill>
                  <a:srgbClr val="FFFFFF"/>
                </a:solidFill>
                <a:latin typeface="Calibri"/>
              </a:rPr>
              <a:t>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1A7A7A"/>
                </a:solidFill>
                <a:latin typeface="Calibri" pitchFamily="34" charset="0"/>
              </a:rPr>
              <a:t>Key Benchmarks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Full rotation = 360°  |  Straight angle = 180°</a:t>
            </a:r>
          </a:p>
          <a:p>
            <a:pPr marL="0" indent="0">
              <a:buNone/>
            </a:pPr>
            <a:r>
              <a:rPr lang="en-US" sz="1300">
                <a:solidFill>
                  <a:srgbClr val="3D4A5C"/>
                </a:solidFill>
                <a:latin typeface="Calibri" pitchFamily="34" charset="0"/>
              </a:rPr>
              <a:t>Right angle = 90°  |  In radians: 360° = 2π rad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5705</Words>
  <Application>Microsoft Office PowerPoint</Application>
  <PresentationFormat>On-screen Show (16:9)</PresentationFormat>
  <Paragraphs>715</Paragraphs>
  <Slides>57</Slides>
  <Notes>28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Calibri</vt:lpstr>
      <vt:lpstr>Cambria Math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130 - Geometry: Angles and Polygons</dc:title>
  <dc:subject>PptxGenJS Presentation</dc:subject>
  <dc:creator>Liberty University - Math 130</dc:creator>
  <cp:lastModifiedBy>Volk, Andrew Harrison (General Math and Science)</cp:lastModifiedBy>
  <cp:revision>1</cp:revision>
  <dcterms:created xsi:type="dcterms:W3CDTF">2026-02-27T13:52:38Z</dcterms:created>
  <dcterms:modified xsi:type="dcterms:W3CDTF">2026-03-04T20:44:20Z</dcterms:modified>
</cp:coreProperties>
</file>