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5143500" type="screen16x9"/>
  <p:notesSz cx="51435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8C2402-E32B-41DE-9287-685B0419C9DF}" v="10" dt="2026-02-25T20:13:01.4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olk, Andrew Harrison (General Math and Science)" userId="d2898ccd-3028-4ee4-8f2f-5598df4c43dc" providerId="ADAL" clId="{D0EF2AF6-1D9C-4815-94DD-A346A16C3C87}"/>
    <pc:docChg chg="undo custSel modSld">
      <pc:chgData name="Volk, Andrew Harrison (General Math and Science)" userId="d2898ccd-3028-4ee4-8f2f-5598df4c43dc" providerId="ADAL" clId="{D0EF2AF6-1D9C-4815-94DD-A346A16C3C87}" dt="2026-02-25T20:13:01.417" v="14"/>
      <pc:docMkLst>
        <pc:docMk/>
      </pc:docMkLst>
      <pc:sldChg chg="modSp mod">
        <pc:chgData name="Volk, Andrew Harrison (General Math and Science)" userId="d2898ccd-3028-4ee4-8f2f-5598df4c43dc" providerId="ADAL" clId="{D0EF2AF6-1D9C-4815-94DD-A346A16C3C87}" dt="2026-02-25T20:13:01.417" v="14"/>
        <pc:sldMkLst>
          <pc:docMk/>
          <pc:sldMk cId="0" sldId="259"/>
        </pc:sldMkLst>
        <pc:spChg chg="mod">
          <ac:chgData name="Volk, Andrew Harrison (General Math and Science)" userId="d2898ccd-3028-4ee4-8f2f-5598df4c43dc" providerId="ADAL" clId="{D0EF2AF6-1D9C-4815-94DD-A346A16C3C87}" dt="2026-02-25T20:12:02.055" v="2" actId="1076"/>
          <ac:spMkLst>
            <pc:docMk/>
            <pc:sldMk cId="0" sldId="259"/>
            <ac:spMk id="75" creationId="{00000000-0000-0000-0000-000000000000}"/>
          </ac:spMkLst>
        </pc:spChg>
        <pc:spChg chg="mod">
          <ac:chgData name="Volk, Andrew Harrison (General Math and Science)" userId="d2898ccd-3028-4ee4-8f2f-5598df4c43dc" providerId="ADAL" clId="{D0EF2AF6-1D9C-4815-94DD-A346A16C3C87}" dt="2026-02-25T20:12:36.635" v="10"/>
          <ac:spMkLst>
            <pc:docMk/>
            <pc:sldMk cId="0" sldId="259"/>
            <ac:spMk id="79" creationId="{00000000-0000-0000-0000-000000000000}"/>
          </ac:spMkLst>
        </pc:spChg>
        <pc:spChg chg="mod">
          <ac:chgData name="Volk, Andrew Harrison (General Math and Science)" userId="d2898ccd-3028-4ee4-8f2f-5598df4c43dc" providerId="ADAL" clId="{D0EF2AF6-1D9C-4815-94DD-A346A16C3C87}" dt="2026-02-25T20:13:01.417" v="14"/>
          <ac:spMkLst>
            <pc:docMk/>
            <pc:sldMk cId="0" sldId="259"/>
            <ac:spMk id="84" creationId="{00000000-0000-0000-0000-000000000000}"/>
          </ac:spMkLst>
        </pc:spChg>
        <pc:spChg chg="mod">
          <ac:chgData name="Volk, Andrew Harrison (General Math and Science)" userId="d2898ccd-3028-4ee4-8f2f-5598df4c43dc" providerId="ADAL" clId="{D0EF2AF6-1D9C-4815-94DD-A346A16C3C87}" dt="2026-02-25T20:12:50.193" v="12" actId="1076"/>
          <ac:spMkLst>
            <pc:docMk/>
            <pc:sldMk cId="0" sldId="259"/>
            <ac:spMk id="87" creationId="{00000000-0000-0000-0000-000000000000}"/>
          </ac:spMkLst>
        </pc:spChg>
        <pc:spChg chg="mod">
          <ac:chgData name="Volk, Andrew Harrison (General Math and Science)" userId="d2898ccd-3028-4ee4-8f2f-5598df4c43dc" providerId="ADAL" clId="{D0EF2AF6-1D9C-4815-94DD-A346A16C3C87}" dt="2026-02-25T20:12:52.148" v="13"/>
          <ac:spMkLst>
            <pc:docMk/>
            <pc:sldMk cId="0" sldId="259"/>
            <ac:spMk id="9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Click to edit the notes format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&lt;header&gt;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345035A5-61A4-4BB0-A541-BF848D593452}" type="slidenum"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75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Welcome to Section 4.3 on Logarithmic Functions.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This section introduces logarithms as the INVERSE of exponential functions. The key idea: if b^x = y, then log_b(y) = x.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Prerequisites: Students should be comfortable with exponential functions from Section 4.2, including properties of f(x) = b^x and the natural base e.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Key theme: Logarithms answer the question 'What exponent do I need?' This is the fundamental shift students need to grasp.</a:t>
            </a:r>
          </a:p>
        </p:txBody>
      </p:sp>
      <p:sp>
        <p:nvSpPr>
          <p:cNvPr id="758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19D6FEE-D8A9-4D1A-8EE7-FDE7DB48E6F0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78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Two special bases built into every calculator: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1. Common Log (base 10): Written as 'log' with no subscript. Your LOG key.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2. Natural Log (base e): Written as 'ln'. Your LN key.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IMPORTANT: All other bases require the change-of-base formula (coming later).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Demonstrate on calculator: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• LOG 140 ENTER → 2.14612803...</a:t>
            </a: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• Verify: 10^2.14612803 = 140</a:t>
            </a:r>
          </a:p>
        </p:txBody>
      </p:sp>
      <p:sp>
        <p:nvSpPr>
          <p:cNvPr id="785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568F8A7-BFBE-4B52-86F4-57A43187BABD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10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78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CALCULATOR KEYSTROKES: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• log(250): LOG 250 ENTER → 2.3979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• ln(40): LN 40 ENTER → 3.6889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• log(0.015): LOG 0.015 ENTER → −1.8239  (negative because 0.015 &lt; 1)</a:t>
            </a: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• ln(1): LN 1 ENTER → 0  (property: ln(1) = 0 always)</a:t>
            </a:r>
          </a:p>
        </p:txBody>
      </p:sp>
      <p:sp>
        <p:nvSpPr>
          <p:cNvPr id="788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4234CFB-7377-4129-9D28-26410501002F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11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79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Key takeaways: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1. log(x) positive when x &gt; 1, zero when x = 1, negative when 0 &lt; x &lt; 1.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2. ln(x) same pattern.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3. Always verify by converting back to exponential form.</a:t>
            </a: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4. ln(1) = 0 is a property — no calculator needed.</a:t>
            </a:r>
          </a:p>
        </p:txBody>
      </p:sp>
      <p:sp>
        <p:nvSpPr>
          <p:cNvPr id="791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3356393-FD67-4127-81A1-8F9EA651C579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12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79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Five foundational properties: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1. log_b(1) = 0 — log of 1 is ALWAYS 0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2. log_b(b) = 1 — log of the base is ALWAYS 1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3. log_b(b^x) = x — log and exp are inverses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4. b^(log_b(x)) = x — other direction of inverse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5. One-to-One — equal logs (same base) → equal arguments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Quick drill: log₇(1)? → 0. log₅(5)? → 1. ln(e³)? → 3. 10^(log 50)? → 50.</a:t>
            </a:r>
          </a:p>
        </p:txBody>
      </p:sp>
      <p:sp>
        <p:nvSpPr>
          <p:cNvPr id="794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DD1C218-23C1-4DDF-8448-C29D2056AAFC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13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79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3-4 minutes. All done WITHOUT a calculator.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(a) log of 1 = 0. (b) ln(e^x) = x → −5/2. (c) log(10^x) = x → 8.</a:t>
            </a: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(d) b^(log_b x) = x → 12. (e) log_b(b^x) = x → 3. (f) e^(ln x) = x → 7.</a:t>
            </a:r>
          </a:p>
        </p:txBody>
      </p:sp>
      <p:sp>
        <p:nvSpPr>
          <p:cNvPr id="797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7F9487A-F6AE-4276-BDA5-A83A219B866B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14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79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Review each answer. The inverse properties (c-f) are the most important for solving equations later.</a:t>
            </a:r>
          </a:p>
        </p:txBody>
      </p:sp>
      <p:sp>
        <p:nvSpPr>
          <p:cNvPr id="800" name="PlaceHolder 3"/>
          <p:cNvSpPr>
            <a:spLocks noGrp="1"/>
          </p:cNvSpPr>
          <p:nvPr>
            <p:ph type="sldNum" idx="18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69E7B7B-BA17-4A8E-9825-AE2752A53B39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15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80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GRAPHING TIP: To graph y = log_b(x), rewrite as b^y = x. Pick nice y-values and compute x.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Emphasize the INVERSE RELATIONSHIP — everything swaps: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• domain ↔ range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• x-int ↔ y-int</a:t>
            </a: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• horizontal asymptote ↔ vertical asymptote</a:t>
            </a:r>
          </a:p>
        </p:txBody>
      </p:sp>
      <p:sp>
        <p:nvSpPr>
          <p:cNvPr id="803" name="PlaceHolder 3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D9533A1-1E13-477F-BB42-18BDDE2EBB22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16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80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BIG PICTURE: b &gt; 1 → increasing, 0 &lt; b &lt; 1 → decreasing. Both share domain (0,∞), range (−∞,∞), x-int (1,0), asymptote x = 0.</a:t>
            </a:r>
          </a:p>
        </p:txBody>
      </p:sp>
      <p:sp>
        <p:nvSpPr>
          <p:cNvPr id="806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8885056-62F7-45B3-BE16-0D00E7F4DF67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17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80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Students should recognize: parent y = log₂(x), (x+1) shifts LEFT 1, +2 shifts UP 2.</a:t>
            </a: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Asymptote: x = −1. Domain: (−1, ∞). Range: (−∞, ∞).</a:t>
            </a:r>
          </a:p>
        </p:txBody>
      </p:sp>
      <p:sp>
        <p:nvSpPr>
          <p:cNvPr id="809" name="PlaceHolder 3"/>
          <p:cNvSpPr>
            <a:spLocks noGrp="1"/>
          </p:cNvSpPr>
          <p:nvPr>
            <p:ph type="sldNum" idx="21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955647B-08E4-42D1-A78E-0B43E0674714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18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81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Walk through each computation. y-intercept: f(0) = log₂(1) + 2 = 0 + 2 = 2. x-intercept: set f(x) = 0 → log₂(x+1) = −2 → x+1 = 1/4 → x = −3/4.</a:t>
            </a:r>
          </a:p>
        </p:txBody>
      </p:sp>
      <p:sp>
        <p:nvSpPr>
          <p:cNvPr id="812" name="PlaceHolder 3"/>
          <p:cNvSpPr>
            <a:spLocks noGrp="1"/>
          </p:cNvSpPr>
          <p:nvPr>
            <p:ph type="sldNum" idx="22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1BE22D5-AFEE-4644-8609-9166F885B2B3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19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76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Read objectives aloud. Emphasize that logarithms are the INVERSE of exponential functions — they 'undo' exponentiation.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Objective 1 (converting forms) is the most foundational skill. Everything else builds on it.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Objective 6 (solving equations) connects directly to Sections 4.4-4.5 where we solve more complex log/exp equations.</a:t>
            </a:r>
          </a:p>
        </p:txBody>
      </p:sp>
      <p:sp>
        <p:nvSpPr>
          <p:cNvPr id="761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28E87521-56D1-44E5-82FA-A26D56D8280F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2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81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DOMAIN: Set argument &gt; 0 and solve. Example 2 shows the domain can be all reals. Example 3 requires factoring and sign analysis.</a:t>
            </a:r>
          </a:p>
        </p:txBody>
      </p:sp>
      <p:sp>
        <p:nvSpPr>
          <p:cNvPr id="815" name="PlaceHolder 3"/>
          <p:cNvSpPr>
            <a:spLocks noGrp="1"/>
          </p:cNvSpPr>
          <p:nvPr>
            <p:ph type="sldNum" idx="23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8D48B8E-6056-46F7-B321-61C702E1E3A7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20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81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Three strategies: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1. CONVERT TO EXPONENTIAL — single log = number.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2. ONE-TO-ONE — log_b(A) = log_b(B) → A = B.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3. INVERSE PROPERTIES — e^(ln x) = x, 10^(log x) = x.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Always check: log arguments must be positive!</a:t>
            </a:r>
          </a:p>
        </p:txBody>
      </p:sp>
      <p:sp>
        <p:nvSpPr>
          <p:cNvPr id="818" name="PlaceHolder 3"/>
          <p:cNvSpPr>
            <a:spLocks noGrp="1"/>
          </p:cNvSpPr>
          <p:nvPr>
            <p:ph type="sldNum" idx="24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4D2D0DD-3A1F-4D27-9463-1987B6D87C89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21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82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5 minutes. (a) One-to-one, (b) Take ln of both sides, (c) Convert to exponential, (d) Take log of both sides.</a:t>
            </a:r>
          </a:p>
        </p:txBody>
      </p:sp>
      <p:sp>
        <p:nvSpPr>
          <p:cNvPr id="821" name="PlaceHolder 3"/>
          <p:cNvSpPr>
            <a:spLocks noGrp="1"/>
          </p:cNvSpPr>
          <p:nvPr>
            <p:ph type="sldNum" idx="25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9851401-C306-4231-A4E9-FA95194B17DE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22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82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(a) One-to-one. (b) ln both sides. (c) Convert to exponential. (d) Take log both sides = change of base.</a:t>
            </a:r>
          </a:p>
        </p:txBody>
      </p:sp>
      <p:sp>
        <p:nvSpPr>
          <p:cNvPr id="824" name="PlaceHolder 3"/>
          <p:cNvSpPr>
            <a:spLocks noGrp="1"/>
          </p:cNvSpPr>
          <p:nvPr>
            <p:ph type="sldNum" idx="2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9050C6A-2BEB-403D-BFEB-B525B1894FE8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23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82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This formula solves: 'My calculator can't do log₃(x)!' Use log(x)/log(a) or ln(x)/ln(a).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Verification: 4^2.322 ≈ 25 ✓</a:t>
            </a:r>
          </a:p>
        </p:txBody>
      </p:sp>
      <p:sp>
        <p:nvSpPr>
          <p:cNvPr id="827" name="PlaceHolder 3"/>
          <p:cNvSpPr>
            <a:spLocks noGrp="1"/>
          </p:cNvSpPr>
          <p:nvPr>
            <p:ph type="sldNum" idx="27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EEB09DD-A650-4148-AEA2-99F0ADB6B123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24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82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(a) log(50)/log(3) ≈ 3.561. (b) log(0.3)/log(7) ≈ −0.619. (c) log(100)/log(2) ≈ 6.644.</a:t>
            </a:r>
          </a:p>
        </p:txBody>
      </p:sp>
      <p:sp>
        <p:nvSpPr>
          <p:cNvPr id="830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B749DD8-7482-44CB-A106-76AF29CFE886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25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83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Both log and ln give the same final answer. Use whichever is more convenient.</a:t>
            </a:r>
          </a:p>
        </p:txBody>
      </p:sp>
      <p:sp>
        <p:nvSpPr>
          <p:cNvPr id="833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96F9562-5D94-40C2-A784-E56F64C7836D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26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83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Logarithmic scales in action. The Sun appears very bright (m = −26.74) only because it's close. Its absolute magnitude (4.83) is actually average.</a:t>
            </a:r>
          </a:p>
        </p:txBody>
      </p:sp>
      <p:sp>
        <p:nvSpPr>
          <p:cNvPr id="836" name="PlaceHolder 3"/>
          <p:cNvSpPr>
            <a:spLocks noGrp="1"/>
          </p:cNvSpPr>
          <p:nvPr>
            <p:ph type="sldNum" idx="3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B37209F-2546-43E2-A1D7-2718E86236E6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27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83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The #1 mistake: distributing log over addition. Emphasize: log(a+b) ≠ log(a)+log(b). But log(ab) = log(a)+log(b) IS correct (Product Rule, Section 4.4).</a:t>
            </a:r>
          </a:p>
        </p:txBody>
      </p:sp>
      <p:sp>
        <p:nvSpPr>
          <p:cNvPr id="839" name="PlaceHolder 3"/>
          <p:cNvSpPr>
            <a:spLocks noGrp="1"/>
          </p:cNvSpPr>
          <p:nvPr>
            <p:ph type="sldNum" idx="31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3D554F3-E9FB-4DAA-BCA1-EA54DB030100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28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84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WRAP-UP. Looking ahead: Section 4.4 covers Product/Quotient/Power Rules. Section 4.5 covers full exponential and logarithmic equations.</a:t>
            </a:r>
          </a:p>
        </p:txBody>
      </p:sp>
      <p:sp>
        <p:nvSpPr>
          <p:cNvPr id="842" name="PlaceHolder 3"/>
          <p:cNvSpPr>
            <a:spLocks noGrp="1"/>
          </p:cNvSpPr>
          <p:nvPr>
            <p:ph type="sldNum" idx="32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231F33D-6D48-4EA1-8CF2-ED1B188EFA08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29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76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QUICK REVIEW: Ask students 'If f(x) = 2x + 1, what does f⁻¹ do?'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Answer: f⁻¹ subtracts 1 then divides by 2 (undoes the operations in reverse).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The key connection: The exponential function f(x) = bˣ is one-to-one (passes the horizontal line test), so it HAS an inverse.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That inverse is what we call the logarithmic function.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Example with numbers: If f(x) = 2ˣ, then f(3) = 8. The inverse asks: '2 raised to WHAT power gives 8?' Answer: 3. So log₂(8) = 3.</a:t>
            </a:r>
          </a:p>
        </p:txBody>
      </p:sp>
      <p:sp>
        <p:nvSpPr>
          <p:cNvPr id="764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381F162-C446-4DA4-901A-C872C767DCC1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3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84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ANSWERS: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1. 6³ = 216; e⁰ = 1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2. log₄(1/16) = −2; log₂₇(3) = 1/3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3. 6; 15; 2.5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4. Domain: (−∞, 5/2). VA: x = 5/2.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5. 3⁴ = 2x+1 → 81 = 2x+1 → x = 40</a:t>
            </a: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6. log(83)/log(5) ≈ 2.745</a:t>
            </a:r>
          </a:p>
        </p:txBody>
      </p:sp>
      <p:sp>
        <p:nvSpPr>
          <p:cNvPr id="845" name="PlaceHolder 3"/>
          <p:cNvSpPr>
            <a:spLocks noGrp="1"/>
          </p:cNvSpPr>
          <p:nvPr>
            <p:ph type="sldNum" idx="33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FF21DD4-6966-4109-BFB4-5CFF9EA46E0A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30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6920" cy="4008600"/>
          </a:xfrm>
          <a:prstGeom prst="rect">
            <a:avLst/>
          </a:prstGeom>
          <a:ln w="0">
            <a:noFill/>
          </a:ln>
        </p:spPr>
      </p:sp>
      <p:sp>
        <p:nvSpPr>
          <p:cNvPr id="84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ANSWERS:</a:t>
            </a:r>
          </a:p>
          <a:p>
            <a:pPr marL="216000" indent="0">
              <a:lnSpc>
                <a:spcPct val="100000"/>
              </a:lnSpc>
              <a:buNone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1. 6³ = 216; e⁰ = 1</a:t>
            </a:r>
          </a:p>
          <a:p>
            <a:pPr marL="216000" indent="0">
              <a:lnSpc>
                <a:spcPct val="100000"/>
              </a:lnSpc>
              <a:buNone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2. log₄(1/16) = −2; log₂₇(3) = 1/3</a:t>
            </a:r>
          </a:p>
          <a:p>
            <a:pPr marL="216000" indent="0">
              <a:lnSpc>
                <a:spcPct val="100000"/>
              </a:lnSpc>
              <a:buNone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3. 6; 15; 2.5</a:t>
            </a:r>
          </a:p>
          <a:p>
            <a:pPr marL="216000" indent="0">
              <a:lnSpc>
                <a:spcPct val="100000"/>
              </a:lnSpc>
              <a:buNone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4. Domain: (−∞, 5/2). VA: x = 5/2.</a:t>
            </a:r>
          </a:p>
          <a:p>
            <a:pPr marL="216000" indent="0">
              <a:lnSpc>
                <a:spcPct val="100000"/>
              </a:lnSpc>
              <a:buNone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5. 3⁴ = 2x+1 → 81 = 2x+1 → x = 40</a:t>
            </a:r>
          </a:p>
          <a:p>
            <a:pPr marL="216000" indent="0">
              <a:lnSpc>
                <a:spcPct val="100000"/>
              </a:lnSpc>
              <a:buNone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6. log(83)/log(5) ≈ 2.745</a:t>
            </a:r>
          </a:p>
          <a:p>
            <a:pPr marL="216000" indent="0">
              <a:lnSpc>
                <a:spcPct val="100000"/>
              </a:lnSpc>
              <a:buNone/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Encourage students to review any they missed. Point them to relevant slides.</a:t>
            </a:r>
          </a:p>
        </p:txBody>
      </p:sp>
      <p:sp>
        <p:nvSpPr>
          <p:cNvPr id="848" name="PlaceHolder 3"/>
          <p:cNvSpPr>
            <a:spLocks noGrp="1"/>
          </p:cNvSpPr>
          <p:nvPr>
            <p:ph type="sldNum" idx="34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1DB8732-D6CC-4428-B7CD-8A7306B4EE64}" type="slidenum"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31</a:t>
            </a:fld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76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KEY DEFINITION — This is the most important slide in the section.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Say it clearly: 'log base b of x equals y' means 'b raised to the y power equals x.'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The logarithm IS an exponent. log₂(8) = 3 because 2³ = 8.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Why b &gt; 0 and b ≠ 1? Same reasons as exponential functions — negative bases cause problems, and base 1 gives a constant.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Why x &gt; 0? Because bʸ is always positive for b &gt; 0, so we can only take logarithms of positive numbers.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COMMON CONFUSION: Students mix up which number is the base, which is the exponent, and which is the result. Use color-coding on the board.</a:t>
            </a:r>
          </a:p>
        </p:txBody>
      </p:sp>
      <p:sp>
        <p:nvSpPr>
          <p:cNvPr id="767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DA1BCE0-E5D0-459E-91F7-A71B40E11F35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4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76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Give students 2-3 minutes.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HINTS if students are stuck: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• 'The logarithm IS the exponent.'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• 'log base b of x = y means b^y = x'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• For (d): recall that ln means log base e.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COMMON MISTAKES: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• Writing 64³ = 4 (confusing base and result)</a:t>
            </a: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• Not knowing that ln = log base e</a:t>
            </a:r>
          </a:p>
        </p:txBody>
      </p:sp>
      <p:sp>
        <p:nvSpPr>
          <p:cNvPr id="770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214747F-4183-4044-8025-758D6ADA616D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5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77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Walk through each conversion. Emphasize the pattern: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• The base of the log becomes the base of the exponential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• The answer (right side of log equation) becomes the exponent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• The argument of the log becomes the result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For (d), stress that ln = log_e. This trips students up constantly.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Verification strategy: Always check by computing the exponential side.</a:t>
            </a:r>
          </a:p>
        </p:txBody>
      </p:sp>
      <p:sp>
        <p:nvSpPr>
          <p:cNvPr id="773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D9C8E17-FC49-448C-A877-1E96AD41E772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6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77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This is the reverse of the previous exercise. Students should identify: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• The base stays the same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• The exponent becomes the answer of the log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• The result becomes the argument of the log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Watch for: Students writing log₁₂₅(5) = 3 instead of log₅(125) = 3 — they swap the base and argument.</a:t>
            </a:r>
          </a:p>
        </p:txBody>
      </p:sp>
      <p:sp>
        <p:nvSpPr>
          <p:cNvPr id="776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83AAACA-BA12-4302-9D0B-70AC114086B8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7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77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Emphasize the conversion pattern: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  b^y = x  →  log_b(x) = y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For (c): Point out that log₁₀ is the 'common log' and is written simply as 'log' (no base shown).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For (d): log_e is the 'natural log' and is written as 'ln'.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Ask: 'What does log₅(125) = 3 MEAN in words?' Answer: '5 raised to the 3rd power equals 125.'</a:t>
            </a:r>
          </a:p>
        </p:txBody>
      </p:sp>
      <p:sp>
        <p:nvSpPr>
          <p:cNvPr id="779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9BD6131-F367-4C12-B4D7-02252AAA7E8E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8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78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Work through each example step by step. The key strategy is always the same: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1. Set up: log_b(x) = ?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2. Convert: b^? = x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3. Ask: what exponent works?</a:t>
            </a: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For Example 3: Students need to recognize √5 = 5^(1/2).</a:t>
            </a: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For Example 4: log_b(1) = 0 for ANY base b because b⁰ = 1 always.</a:t>
            </a:r>
          </a:p>
        </p:txBody>
      </p:sp>
      <p:sp>
        <p:nvSpPr>
          <p:cNvPr id="782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EC2E077-20A9-4A44-9BA2-2808322B28F5}" type="slidenum">
              <a:rPr lang="en-US" sz="1200" b="0" strike="noStrike" spc="-1">
                <a:solidFill>
                  <a:schemeClr val="dk1"/>
                </a:solidFill>
                <a:latin typeface="+mn-lt"/>
                <a:ea typeface="+mn-ea"/>
              </a:rPr>
              <a:t>9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D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" name="Shape 1"/>
          <p:cNvSpPr/>
          <p:nvPr/>
        </p:nvSpPr>
        <p:spPr>
          <a:xfrm>
            <a:off x="7132320" y="-548640"/>
            <a:ext cx="2925360" cy="2925360"/>
          </a:xfrm>
          <a:solidFill>
            <a:srgbClr val="0C7E88">
              <a:alpha val="4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" name="Shape 2"/>
          <p:cNvSpPr/>
          <p:nvPr/>
        </p:nvSpPr>
        <p:spPr>
          <a:xfrm>
            <a:off x="7498080" y="-182880"/>
            <a:ext cx="2193840" cy="2193840"/>
          </a:xfrm>
          <a:solidFill>
            <a:srgbClr val="0E9AA7">
              <a:alpha val="6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" name="Text 3"/>
          <p:cNvSpPr/>
          <p:nvPr/>
        </p:nvSpPr>
        <p:spPr>
          <a:xfrm>
            <a:off x="7818120" y="182880"/>
            <a:ext cx="1553760" cy="137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8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log</a:t>
            </a:r>
            <a:endParaRPr lang="en-US" sz="3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" name="Text 4"/>
          <p:cNvSpPr/>
          <p:nvPr/>
        </p:nvSpPr>
        <p:spPr>
          <a:xfrm>
            <a:off x="731520" y="548640"/>
            <a:ext cx="548568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strike="noStrike" spc="395">
                <a:solidFill>
                  <a:srgbClr val="0E9AA7"/>
                </a:solidFill>
                <a:latin typeface="Arial"/>
                <a:ea typeface="Arial"/>
              </a:rPr>
              <a:t>Section 4.3</a:t>
            </a:r>
            <a:endParaRPr lang="en-US" sz="2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" name="Text 5"/>
          <p:cNvSpPr/>
          <p:nvPr/>
        </p:nvSpPr>
        <p:spPr>
          <a:xfrm>
            <a:off x="731520" y="1463040"/>
            <a:ext cx="7314480" cy="1096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4400" b="1" strike="noStrike" spc="-1">
                <a:solidFill>
                  <a:srgbClr val="FFFFFF"/>
                </a:solidFill>
                <a:latin typeface="Arial"/>
                <a:ea typeface="Arial"/>
              </a:rPr>
              <a:t>Logarithmic Functions</a:t>
            </a:r>
            <a:endParaRPr lang="en-US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" name="Text 6"/>
          <p:cNvSpPr/>
          <p:nvPr/>
        </p:nvSpPr>
        <p:spPr>
          <a:xfrm>
            <a:off x="731520" y="2926080"/>
            <a:ext cx="54856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strike="noStrike" spc="-1">
                <a:solidFill>
                  <a:srgbClr val="8FAAB8"/>
                </a:solidFill>
                <a:latin typeface="Calibri"/>
                <a:ea typeface="Calibri"/>
              </a:rPr>
              <a:t>College Algebra &amp; Trigonometry</a:t>
            </a:r>
            <a:endParaRPr lang="en-US" sz="16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" name="Shape 7"/>
          <p:cNvSpPr/>
          <p:nvPr/>
        </p:nvSpPr>
        <p:spPr>
          <a:xfrm>
            <a:off x="731520" y="3611880"/>
            <a:ext cx="3199680" cy="2664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7640" rIns="90000" bIns="-1764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" name="Text 8"/>
          <p:cNvSpPr/>
          <p:nvPr/>
        </p:nvSpPr>
        <p:spPr>
          <a:xfrm>
            <a:off x="731520" y="3794760"/>
            <a:ext cx="54856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8FAAB8"/>
                </a:solidFill>
                <a:latin typeface="Calibri"/>
                <a:ea typeface="Calibri"/>
              </a:rPr>
              <a:t>Lecture Notes with Worked Examples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D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0" name="Shape 1"/>
          <p:cNvSpPr/>
          <p:nvPr/>
        </p:nvSpPr>
        <p:spPr>
          <a:xfrm>
            <a:off x="548640" y="274320"/>
            <a:ext cx="593640" cy="593640"/>
          </a:xfr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31" name="Image 0" descr="preencoded.png"/>
          <p:cNvPicPr/>
          <p:nvPr/>
        </p:nvPicPr>
        <p:blipFill>
          <a:blip r:embed="rId3"/>
          <a:stretch/>
        </p:blipFill>
        <p:spPr>
          <a:xfrm>
            <a:off x="667440" y="393120"/>
            <a:ext cx="346680" cy="346680"/>
          </a:xfrm>
          <a:prstGeom prst="rect">
            <a:avLst/>
          </a:prstGeom>
          <a:ln w="0">
            <a:noFill/>
          </a:ln>
        </p:spPr>
      </p:pic>
      <p:sp>
        <p:nvSpPr>
          <p:cNvPr id="232" name="Text 2"/>
          <p:cNvSpPr/>
          <p:nvPr/>
        </p:nvSpPr>
        <p:spPr>
          <a:xfrm>
            <a:off x="1325880" y="274320"/>
            <a:ext cx="7314480" cy="59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strike="noStrike" spc="-1">
                <a:solidFill>
                  <a:srgbClr val="FFFFFF"/>
                </a:solidFill>
                <a:latin typeface="Arial"/>
                <a:ea typeface="Arial"/>
              </a:rPr>
              <a:t>COMMON AND NATURAL LOGARITHMS</a:t>
            </a:r>
            <a:endParaRPr lang="en-US" sz="2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3" name="Shape 3"/>
          <p:cNvSpPr/>
          <p:nvPr/>
        </p:nvSpPr>
        <p:spPr>
          <a:xfrm>
            <a:off x="457200" y="1188720"/>
            <a:ext cx="3931200" cy="2559600"/>
          </a:xfrm>
          <a:prstGeom prst="rect">
            <a:avLst/>
          </a:prstGeom>
          <a:solidFill>
            <a:srgbClr val="1B6B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4" name="Text 4"/>
          <p:cNvSpPr/>
          <p:nvPr/>
        </p:nvSpPr>
        <p:spPr>
          <a:xfrm>
            <a:off x="457200" y="1188720"/>
            <a:ext cx="393120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5C542"/>
                </a:solidFill>
                <a:latin typeface="Arial"/>
                <a:ea typeface="Arial"/>
              </a:rPr>
              <a:t>Common Logarithm</a:t>
            </a:r>
            <a:endParaRPr lang="en-US" sz="16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5" name="Text 5"/>
          <p:cNvSpPr/>
          <p:nvPr/>
        </p:nvSpPr>
        <p:spPr>
          <a:xfrm>
            <a:off x="457200" y="1691640"/>
            <a:ext cx="3931200" cy="54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6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log</a:t>
            </a:r>
            <a:r>
              <a:rPr lang="en-US" sz="1700" b="0" strike="noStrike" spc="-1" baseline="-40000">
                <a:solidFill>
                  <a:srgbClr val="FFFFFF"/>
                </a:solidFill>
                <a:latin typeface="Cambria Math"/>
                <a:ea typeface="Cambria Math"/>
              </a:rPr>
              <a:t>10</a:t>
            </a:r>
            <a:r>
              <a:rPr lang="en-US" sz="26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(</a:t>
            </a:r>
            <a:r>
              <a:rPr lang="en-US" sz="26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x</a:t>
            </a:r>
            <a:r>
              <a:rPr lang="en-US" sz="26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) = log(</a:t>
            </a:r>
            <a:r>
              <a:rPr lang="en-US" sz="26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x</a:t>
            </a:r>
            <a:r>
              <a:rPr lang="en-US" sz="26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)</a:t>
            </a:r>
            <a:endParaRPr lang="en-US" sz="26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6" name="Text 6"/>
          <p:cNvSpPr/>
          <p:nvPr/>
        </p:nvSpPr>
        <p:spPr>
          <a:xfrm>
            <a:off x="640080" y="2331720"/>
            <a:ext cx="3565440" cy="127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8FAAB8"/>
                </a:solidFill>
                <a:latin typeface="Calibri"/>
                <a:ea typeface="Calibri"/>
              </a:rPr>
              <a:t>Base 10 is the default — when you see "log"</a:t>
            </a:r>
            <a:endParaRPr lang="en-US" sz="13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8FAAB8"/>
                </a:solidFill>
                <a:latin typeface="Calibri"/>
                <a:ea typeface="Calibri"/>
              </a:rPr>
              <a:t>with no base written, it means base 10.</a:t>
            </a:r>
            <a:endParaRPr lang="en-US" sz="13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3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8FAAB8"/>
                </a:solidFill>
                <a:latin typeface="Calibri"/>
                <a:ea typeface="Calibri"/>
              </a:rPr>
              <a:t>Your calculator's LOG button is base 10.</a:t>
            </a:r>
            <a:endParaRPr lang="en-US" sz="13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7" name="Shape 7"/>
          <p:cNvSpPr/>
          <p:nvPr/>
        </p:nvSpPr>
        <p:spPr>
          <a:xfrm>
            <a:off x="4754880" y="1188720"/>
            <a:ext cx="3931200" cy="2559600"/>
          </a:xfrm>
          <a:prstGeom prst="rect">
            <a:avLst/>
          </a:prstGeom>
          <a:solidFill>
            <a:srgbClr val="1B6B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8" name="Text 8"/>
          <p:cNvSpPr/>
          <p:nvPr/>
        </p:nvSpPr>
        <p:spPr>
          <a:xfrm>
            <a:off x="4754880" y="1188720"/>
            <a:ext cx="393120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5C542"/>
                </a:solidFill>
                <a:latin typeface="Arial"/>
                <a:ea typeface="Arial"/>
              </a:rPr>
              <a:t>Natural Logarithm</a:t>
            </a:r>
            <a:endParaRPr lang="en-US" sz="16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9" name="Text 9"/>
          <p:cNvSpPr/>
          <p:nvPr/>
        </p:nvSpPr>
        <p:spPr>
          <a:xfrm>
            <a:off x="4754880" y="1691640"/>
            <a:ext cx="3931200" cy="54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6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log</a:t>
            </a:r>
            <a:r>
              <a:rPr lang="en-US" sz="1700" b="0" strike="noStrike" spc="-1" baseline="-40000">
                <a:solidFill>
                  <a:srgbClr val="FFFFFF"/>
                </a:solidFill>
                <a:latin typeface="Cambria Math"/>
                <a:ea typeface="Cambria Math"/>
              </a:rPr>
              <a:t>e</a:t>
            </a:r>
            <a:r>
              <a:rPr lang="en-US" sz="26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(</a:t>
            </a:r>
            <a:r>
              <a:rPr lang="en-US" sz="26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x</a:t>
            </a:r>
            <a:r>
              <a:rPr lang="en-US" sz="26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) = ln(</a:t>
            </a:r>
            <a:r>
              <a:rPr lang="en-US" sz="26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x</a:t>
            </a:r>
            <a:r>
              <a:rPr lang="en-US" sz="26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)</a:t>
            </a:r>
            <a:endParaRPr lang="en-US" sz="26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0" name="Text 10"/>
          <p:cNvSpPr/>
          <p:nvPr/>
        </p:nvSpPr>
        <p:spPr>
          <a:xfrm>
            <a:off x="4937760" y="2331720"/>
            <a:ext cx="3565440" cy="127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8FAAB8"/>
                </a:solidFill>
                <a:latin typeface="Calibri"/>
                <a:ea typeface="Calibri"/>
              </a:rPr>
              <a:t>Base e ≈ 2.71828 — the natural base from</a:t>
            </a:r>
            <a:endParaRPr lang="en-US" sz="13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8FAAB8"/>
                </a:solidFill>
                <a:latin typeface="Calibri"/>
                <a:ea typeface="Calibri"/>
              </a:rPr>
              <a:t>Section 4.2. Used extensively in calculus.</a:t>
            </a:r>
            <a:endParaRPr lang="en-US" sz="13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3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8FAAB8"/>
                </a:solidFill>
                <a:latin typeface="Calibri"/>
                <a:ea typeface="Calibri"/>
              </a:rPr>
              <a:t>Your calculator's LN button is base e.</a:t>
            </a:r>
            <a:endParaRPr lang="en-US" sz="13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1" name="Shape 11"/>
          <p:cNvSpPr/>
          <p:nvPr/>
        </p:nvSpPr>
        <p:spPr>
          <a:xfrm>
            <a:off x="457200" y="4023360"/>
            <a:ext cx="8228880" cy="776520"/>
          </a:xfrm>
          <a:prstGeom prst="rect">
            <a:avLst/>
          </a:prstGeom>
          <a:solidFill>
            <a:srgbClr val="16586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2" name="Text 12"/>
          <p:cNvSpPr/>
          <p:nvPr/>
        </p:nvSpPr>
        <p:spPr>
          <a:xfrm>
            <a:off x="640080" y="4023360"/>
            <a:ext cx="7863120" cy="776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Calculator:   log(140) ≈ 2.1461  →  Check: 10</a:t>
            </a:r>
            <a:r>
              <a:rPr lang="en-US" sz="800" b="0" strike="noStrike" spc="-1" baseline="30000">
                <a:solidFill>
                  <a:srgbClr val="FFFFFF"/>
                </a:solidFill>
                <a:latin typeface="Cambria Math"/>
                <a:ea typeface="Cambria Math"/>
              </a:rPr>
              <a:t>2.1461</a:t>
            </a:r>
            <a:r>
              <a:rPr lang="en-US" sz="13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≈ 140 ✓        ln(60) ≈ 4.0943  →  Check: e</a:t>
            </a:r>
            <a:r>
              <a:rPr lang="en-US" sz="800" b="0" strike="noStrike" spc="-1" baseline="30000">
                <a:solidFill>
                  <a:srgbClr val="FFFFFF"/>
                </a:solidFill>
                <a:latin typeface="Cambria Math"/>
                <a:ea typeface="Cambria Math"/>
              </a:rPr>
              <a:t>4.0943</a:t>
            </a:r>
            <a:r>
              <a:rPr lang="en-US" sz="13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≈ 60 ✓</a:t>
            </a:r>
            <a:endParaRPr lang="en-US" sz="13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4" name="Shape 1"/>
          <p:cNvSpPr/>
          <p:nvPr/>
        </p:nvSpPr>
        <p:spPr>
          <a:xfrm>
            <a:off x="0" y="0"/>
            <a:ext cx="54000" cy="51429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5" name="Text 2"/>
          <p:cNvSpPr/>
          <p:nvPr/>
        </p:nvSpPr>
        <p:spPr>
          <a:xfrm>
            <a:off x="457200" y="274320"/>
            <a:ext cx="731448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600" b="1" strike="noStrike" spc="-1">
                <a:solidFill>
                  <a:srgbClr val="1A2D42"/>
                </a:solidFill>
                <a:latin typeface="Arial"/>
                <a:ea typeface="Arial"/>
              </a:rPr>
              <a:t>TRY IT: EVALUATE WITH A CALCULATOR</a:t>
            </a:r>
            <a:endParaRPr lang="en-U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Shape 3"/>
          <p:cNvSpPr/>
          <p:nvPr/>
        </p:nvSpPr>
        <p:spPr>
          <a:xfrm>
            <a:off x="8138160" y="228600"/>
            <a:ext cx="639360" cy="639360"/>
          </a:xfrm>
          <a:solidFill>
            <a:srgbClr val="F5C54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7" name="Image 0" descr="preencoded.png"/>
          <p:cNvPicPr/>
          <p:nvPr/>
        </p:nvPicPr>
        <p:blipFill>
          <a:blip r:embed="rId3"/>
          <a:stretch/>
        </p:blipFill>
        <p:spPr>
          <a:xfrm>
            <a:off x="8293680" y="384120"/>
            <a:ext cx="328320" cy="328320"/>
          </a:xfrm>
          <a:prstGeom prst="rect">
            <a:avLst/>
          </a:prstGeom>
          <a:ln w="0">
            <a:noFill/>
          </a:ln>
        </p:spPr>
      </p:pic>
      <p:sp>
        <p:nvSpPr>
          <p:cNvPr id="248" name="Shape 4"/>
          <p:cNvSpPr/>
          <p:nvPr/>
        </p:nvSpPr>
        <p:spPr>
          <a:xfrm>
            <a:off x="640080" y="1051560"/>
            <a:ext cx="7863120" cy="54792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Shape 5"/>
          <p:cNvSpPr/>
          <p:nvPr/>
        </p:nvSpPr>
        <p:spPr>
          <a:xfrm>
            <a:off x="640080" y="1051560"/>
            <a:ext cx="54000" cy="547920"/>
          </a:xfrm>
          <a:prstGeom prst="rect">
            <a:avLst/>
          </a:prstGeom>
          <a:solidFill>
            <a:srgbClr val="F5C54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0" name="Text 6"/>
          <p:cNvSpPr/>
          <p:nvPr/>
        </p:nvSpPr>
        <p:spPr>
          <a:xfrm>
            <a:off x="868680" y="1051560"/>
            <a:ext cx="7314480" cy="54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C3E50"/>
                </a:solidFill>
                <a:latin typeface="Calibri"/>
                <a:ea typeface="Calibri"/>
              </a:rPr>
              <a:t>Use your calculator. Round to 4 decimal places. Check using exponential form.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1" name="Shape 7"/>
          <p:cNvSpPr/>
          <p:nvPr/>
        </p:nvSpPr>
        <p:spPr>
          <a:xfrm>
            <a:off x="1097280" y="1920240"/>
            <a:ext cx="69487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Shape 8"/>
          <p:cNvSpPr/>
          <p:nvPr/>
        </p:nvSpPr>
        <p:spPr>
          <a:xfrm>
            <a:off x="1097280" y="192024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3" name="Text 9"/>
          <p:cNvSpPr/>
          <p:nvPr/>
        </p:nvSpPr>
        <p:spPr>
          <a:xfrm>
            <a:off x="1280160" y="1920240"/>
            <a:ext cx="658296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9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a)   log(250)  =  ?</a:t>
            </a:r>
            <a:endParaRPr lang="en-US" sz="19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Shape 10"/>
          <p:cNvSpPr/>
          <p:nvPr/>
        </p:nvSpPr>
        <p:spPr>
          <a:xfrm>
            <a:off x="1097280" y="2560320"/>
            <a:ext cx="69487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5" name="Shape 11"/>
          <p:cNvSpPr/>
          <p:nvPr/>
        </p:nvSpPr>
        <p:spPr>
          <a:xfrm>
            <a:off x="1097280" y="256032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6" name="Text 12"/>
          <p:cNvSpPr/>
          <p:nvPr/>
        </p:nvSpPr>
        <p:spPr>
          <a:xfrm>
            <a:off x="1280160" y="2560320"/>
            <a:ext cx="658296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9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b)   ln(40)  =  ?</a:t>
            </a:r>
            <a:endParaRPr lang="en-US" sz="19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7" name="Shape 13"/>
          <p:cNvSpPr/>
          <p:nvPr/>
        </p:nvSpPr>
        <p:spPr>
          <a:xfrm>
            <a:off x="1097280" y="3200400"/>
            <a:ext cx="69487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8" name="Shape 14"/>
          <p:cNvSpPr/>
          <p:nvPr/>
        </p:nvSpPr>
        <p:spPr>
          <a:xfrm>
            <a:off x="1097280" y="320040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9" name="Text 15"/>
          <p:cNvSpPr/>
          <p:nvPr/>
        </p:nvSpPr>
        <p:spPr>
          <a:xfrm>
            <a:off x="1280160" y="3200400"/>
            <a:ext cx="658296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9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c)   log(0.015)  =  ?</a:t>
            </a:r>
            <a:endParaRPr lang="en-US" sz="19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0" name="Shape 16"/>
          <p:cNvSpPr/>
          <p:nvPr/>
        </p:nvSpPr>
        <p:spPr>
          <a:xfrm>
            <a:off x="1097280" y="3840480"/>
            <a:ext cx="69487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Shape 17"/>
          <p:cNvSpPr/>
          <p:nvPr/>
        </p:nvSpPr>
        <p:spPr>
          <a:xfrm>
            <a:off x="1097280" y="384048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2" name="Text 18"/>
          <p:cNvSpPr/>
          <p:nvPr/>
        </p:nvSpPr>
        <p:spPr>
          <a:xfrm>
            <a:off x="1280160" y="3840480"/>
            <a:ext cx="658296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9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d)   ln(1)  =  ?</a:t>
            </a:r>
            <a:endParaRPr lang="en-US" sz="19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Text 19"/>
          <p:cNvSpPr/>
          <p:nvPr/>
        </p:nvSpPr>
        <p:spPr>
          <a:xfrm>
            <a:off x="457200" y="4572000"/>
            <a:ext cx="82288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607D8B"/>
                </a:solidFill>
                <a:latin typeface="Calibri"/>
                <a:ea typeface="Calibri"/>
              </a:rPr>
              <a:t>Pause and try this before advancing!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5" name="Shape 1"/>
          <p:cNvSpPr/>
          <p:nvPr/>
        </p:nvSpPr>
        <p:spPr>
          <a:xfrm>
            <a:off x="0" y="0"/>
            <a:ext cx="54000" cy="51429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6" name="Text 2"/>
          <p:cNvSpPr/>
          <p:nvPr/>
        </p:nvSpPr>
        <p:spPr>
          <a:xfrm>
            <a:off x="457200" y="274320"/>
            <a:ext cx="731448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600" b="1" strike="noStrike" spc="-1">
                <a:solidFill>
                  <a:srgbClr val="1A2D42"/>
                </a:solidFill>
                <a:latin typeface="Arial"/>
                <a:ea typeface="Arial"/>
              </a:rPr>
              <a:t>SOLUTION: EVALUATE WITH A CALCULATOR</a:t>
            </a:r>
            <a:endParaRPr lang="en-U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Shape 3"/>
          <p:cNvSpPr/>
          <p:nvPr/>
        </p:nvSpPr>
        <p:spPr>
          <a:xfrm>
            <a:off x="8138160" y="228600"/>
            <a:ext cx="639360" cy="639360"/>
          </a:xfrm>
          <a:solidFill>
            <a:srgbClr val="2ECC7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68" name="Image 0" descr="preencoded.png"/>
          <p:cNvPicPr/>
          <p:nvPr/>
        </p:nvPicPr>
        <p:blipFill>
          <a:blip r:embed="rId3"/>
          <a:stretch/>
        </p:blipFill>
        <p:spPr>
          <a:xfrm>
            <a:off x="8293680" y="384120"/>
            <a:ext cx="328320" cy="328320"/>
          </a:xfrm>
          <a:prstGeom prst="rect">
            <a:avLst/>
          </a:prstGeom>
          <a:ln w="0">
            <a:noFill/>
          </a:ln>
        </p:spPr>
      </p:pic>
      <p:sp>
        <p:nvSpPr>
          <p:cNvPr id="269" name="Shape 4"/>
          <p:cNvSpPr/>
          <p:nvPr/>
        </p:nvSpPr>
        <p:spPr>
          <a:xfrm>
            <a:off x="640080" y="1051560"/>
            <a:ext cx="7863120" cy="7491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Shape 5"/>
          <p:cNvSpPr/>
          <p:nvPr/>
        </p:nvSpPr>
        <p:spPr>
          <a:xfrm>
            <a:off x="640080" y="1051560"/>
            <a:ext cx="54000" cy="7491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1" name="Text 6"/>
          <p:cNvSpPr/>
          <p:nvPr/>
        </p:nvSpPr>
        <p:spPr>
          <a:xfrm>
            <a:off x="868680" y="1051560"/>
            <a:ext cx="3193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0E9AA7"/>
                </a:solidFill>
                <a:latin typeface="Arial"/>
                <a:ea typeface="Arial"/>
              </a:rPr>
              <a:t>a)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2" name="Text 7"/>
          <p:cNvSpPr/>
          <p:nvPr/>
        </p:nvSpPr>
        <p:spPr>
          <a:xfrm>
            <a:off x="1188720" y="1051560"/>
            <a:ext cx="45712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log(250) ≈ 2.3979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Text 8"/>
          <p:cNvSpPr/>
          <p:nvPr/>
        </p:nvSpPr>
        <p:spPr>
          <a:xfrm>
            <a:off x="1188720" y="1435680"/>
            <a:ext cx="694872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Check: 10</a:t>
            </a:r>
            <a:r>
              <a:rPr lang="en-US" sz="800" b="0" strike="noStrike" spc="-1" baseline="30000">
                <a:solidFill>
                  <a:srgbClr val="607D8B"/>
                </a:solidFill>
                <a:latin typeface="Cambria Math"/>
                <a:ea typeface="Cambria Math"/>
              </a:rPr>
              <a:t>2.3979</a:t>
            </a: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 ≈ 250 ✓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4" name="Shape 9"/>
          <p:cNvSpPr/>
          <p:nvPr/>
        </p:nvSpPr>
        <p:spPr>
          <a:xfrm>
            <a:off x="640080" y="1965960"/>
            <a:ext cx="7863120" cy="7491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5" name="Shape 10"/>
          <p:cNvSpPr/>
          <p:nvPr/>
        </p:nvSpPr>
        <p:spPr>
          <a:xfrm>
            <a:off x="640080" y="1965960"/>
            <a:ext cx="54000" cy="7491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6" name="Text 11"/>
          <p:cNvSpPr/>
          <p:nvPr/>
        </p:nvSpPr>
        <p:spPr>
          <a:xfrm>
            <a:off x="868680" y="1965960"/>
            <a:ext cx="3193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0E9AA7"/>
                </a:solidFill>
                <a:latin typeface="Arial"/>
                <a:ea typeface="Arial"/>
              </a:rPr>
              <a:t>b)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Text 12"/>
          <p:cNvSpPr/>
          <p:nvPr/>
        </p:nvSpPr>
        <p:spPr>
          <a:xfrm>
            <a:off x="1188720" y="1965960"/>
            <a:ext cx="45712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ln(40) ≈ 3.6889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Text 13"/>
          <p:cNvSpPr/>
          <p:nvPr/>
        </p:nvSpPr>
        <p:spPr>
          <a:xfrm>
            <a:off x="1188720" y="2350080"/>
            <a:ext cx="694872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Check: e</a:t>
            </a:r>
            <a:r>
              <a:rPr lang="en-US" sz="800" b="0" strike="noStrike" spc="-1" baseline="30000">
                <a:solidFill>
                  <a:srgbClr val="607D8B"/>
                </a:solidFill>
                <a:latin typeface="Cambria Math"/>
                <a:ea typeface="Cambria Math"/>
              </a:rPr>
              <a:t>3.6889</a:t>
            </a: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 ≈ 40 ✓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Shape 14"/>
          <p:cNvSpPr/>
          <p:nvPr/>
        </p:nvSpPr>
        <p:spPr>
          <a:xfrm>
            <a:off x="640080" y="2880360"/>
            <a:ext cx="7863120" cy="7491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0" name="Shape 15"/>
          <p:cNvSpPr/>
          <p:nvPr/>
        </p:nvSpPr>
        <p:spPr>
          <a:xfrm>
            <a:off x="640080" y="2880360"/>
            <a:ext cx="54000" cy="7491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1" name="Text 16"/>
          <p:cNvSpPr/>
          <p:nvPr/>
        </p:nvSpPr>
        <p:spPr>
          <a:xfrm>
            <a:off x="868680" y="2880360"/>
            <a:ext cx="3193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0E9AA7"/>
                </a:solidFill>
                <a:latin typeface="Arial"/>
                <a:ea typeface="Arial"/>
              </a:rPr>
              <a:t>c)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Text 17"/>
          <p:cNvSpPr/>
          <p:nvPr/>
        </p:nvSpPr>
        <p:spPr>
          <a:xfrm>
            <a:off x="1188720" y="2880360"/>
            <a:ext cx="45712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log(0.015) ≈ −1.8239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Text 18"/>
          <p:cNvSpPr/>
          <p:nvPr/>
        </p:nvSpPr>
        <p:spPr>
          <a:xfrm>
            <a:off x="1188720" y="3264480"/>
            <a:ext cx="694872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Check: 10</a:t>
            </a:r>
            <a:r>
              <a:rPr lang="en-US" sz="800" b="0" strike="noStrike" spc="-1" baseline="30000">
                <a:solidFill>
                  <a:srgbClr val="607D8B"/>
                </a:solidFill>
                <a:latin typeface="Cambria Math"/>
                <a:ea typeface="Cambria Math"/>
              </a:rPr>
              <a:t>−1.8239</a:t>
            </a: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 ≈ 0.015 ✓    (Negative because 0.015 &lt; 1)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Shape 19"/>
          <p:cNvSpPr/>
          <p:nvPr/>
        </p:nvSpPr>
        <p:spPr>
          <a:xfrm>
            <a:off x="640080" y="3794760"/>
            <a:ext cx="7863120" cy="7491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Shape 20"/>
          <p:cNvSpPr/>
          <p:nvPr/>
        </p:nvSpPr>
        <p:spPr>
          <a:xfrm>
            <a:off x="640080" y="3794760"/>
            <a:ext cx="54000" cy="7491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6" name="Text 21"/>
          <p:cNvSpPr/>
          <p:nvPr/>
        </p:nvSpPr>
        <p:spPr>
          <a:xfrm>
            <a:off x="868680" y="3794760"/>
            <a:ext cx="3193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0E9AA7"/>
                </a:solidFill>
                <a:latin typeface="Arial"/>
                <a:ea typeface="Arial"/>
              </a:rPr>
              <a:t>d)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Text 22"/>
          <p:cNvSpPr/>
          <p:nvPr/>
        </p:nvSpPr>
        <p:spPr>
          <a:xfrm>
            <a:off x="1188720" y="3794760"/>
            <a:ext cx="45712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ln(1) = 0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8" name="Text 23"/>
          <p:cNvSpPr/>
          <p:nvPr/>
        </p:nvSpPr>
        <p:spPr>
          <a:xfrm>
            <a:off x="1188720" y="4178880"/>
            <a:ext cx="694872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Check: e</a:t>
            </a:r>
            <a:r>
              <a:rPr lang="en-US" sz="800" b="0" strike="noStrike" spc="-1" baseline="30000">
                <a:solidFill>
                  <a:srgbClr val="607D8B"/>
                </a:solidFill>
                <a:latin typeface="Cambria Math"/>
                <a:ea typeface="Cambria Math"/>
              </a:rPr>
              <a:t>0</a:t>
            </a: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 = 1 ✓    (No calculator needed!  log</a:t>
            </a:r>
            <a:r>
              <a:rPr lang="en-US" sz="800" b="0" strike="noStrike" spc="-1" baseline="-40000">
                <a:solidFill>
                  <a:srgbClr val="607D8B"/>
                </a:solidFill>
                <a:latin typeface="Cambria Math"/>
                <a:ea typeface="Cambria Math"/>
              </a:rPr>
              <a:t>b</a:t>
            </a: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(1) = 0 for any base)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D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0" name="Shape 1"/>
          <p:cNvSpPr/>
          <p:nvPr/>
        </p:nvSpPr>
        <p:spPr>
          <a:xfrm>
            <a:off x="548640" y="274320"/>
            <a:ext cx="593640" cy="593640"/>
          </a:xfr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91" name="Image 0" descr="preencoded.png"/>
          <p:cNvPicPr/>
          <p:nvPr/>
        </p:nvPicPr>
        <p:blipFill>
          <a:blip r:embed="rId3"/>
          <a:stretch/>
        </p:blipFill>
        <p:spPr>
          <a:xfrm>
            <a:off x="667440" y="393120"/>
            <a:ext cx="346680" cy="346680"/>
          </a:xfrm>
          <a:prstGeom prst="rect">
            <a:avLst/>
          </a:prstGeom>
          <a:ln w="0">
            <a:noFill/>
          </a:ln>
        </p:spPr>
      </p:pic>
      <p:sp>
        <p:nvSpPr>
          <p:cNvPr id="292" name="Text 2"/>
          <p:cNvSpPr/>
          <p:nvPr/>
        </p:nvSpPr>
        <p:spPr>
          <a:xfrm>
            <a:off x="1325880" y="274320"/>
            <a:ext cx="7314480" cy="59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strike="noStrike" spc="-1">
                <a:solidFill>
                  <a:srgbClr val="FFFFFF"/>
                </a:solidFill>
                <a:latin typeface="Arial"/>
                <a:ea typeface="Arial"/>
              </a:rPr>
              <a:t>BASIC PROPERTIES OF LOGARITHMS</a:t>
            </a:r>
            <a:endParaRPr lang="en-US" sz="2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3" name="Shape 3"/>
          <p:cNvSpPr/>
          <p:nvPr/>
        </p:nvSpPr>
        <p:spPr>
          <a:xfrm>
            <a:off x="457200" y="1097280"/>
            <a:ext cx="2559600" cy="1462320"/>
          </a:xfrm>
          <a:prstGeom prst="rect">
            <a:avLst/>
          </a:prstGeom>
          <a:solidFill>
            <a:srgbClr val="1B6B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4" name="Text 4"/>
          <p:cNvSpPr/>
          <p:nvPr/>
        </p:nvSpPr>
        <p:spPr>
          <a:xfrm>
            <a:off x="457200" y="1143000"/>
            <a:ext cx="255960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log</a:t>
            </a:r>
            <a:r>
              <a:rPr lang="en-US" sz="1400" b="0" strike="noStrike" spc="-1" baseline="-40000">
                <a:solidFill>
                  <a:srgbClr val="FFFFFF"/>
                </a:solidFill>
                <a:latin typeface="Cambria Math"/>
                <a:ea typeface="Cambria Math"/>
              </a:rPr>
              <a:t>b</a:t>
            </a:r>
            <a:r>
              <a:rPr lang="en-US" sz="2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(1) = 0</a:t>
            </a:r>
            <a:endParaRPr lang="en-US" sz="2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5" name="Text 5"/>
          <p:cNvSpPr/>
          <p:nvPr/>
        </p:nvSpPr>
        <p:spPr>
          <a:xfrm>
            <a:off x="457200" y="1645920"/>
            <a:ext cx="255960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because  </a:t>
            </a:r>
            <a:r>
              <a:rPr lang="en-US" sz="1300" b="0" i="1" strike="noStrike" spc="-1">
                <a:solidFill>
                  <a:srgbClr val="8FAAB8"/>
                </a:solidFill>
                <a:latin typeface="Cambria Math"/>
                <a:ea typeface="Cambria Math"/>
              </a:rPr>
              <a:t>b</a:t>
            </a:r>
            <a:r>
              <a:rPr lang="en-US" sz="800" b="0" strike="noStrike" spc="-1" baseline="30000">
                <a:solidFill>
                  <a:srgbClr val="8FAAB8"/>
                </a:solidFill>
                <a:latin typeface="Cambria Math"/>
                <a:ea typeface="Cambria Math"/>
              </a:rPr>
              <a:t>0</a:t>
            </a:r>
            <a:r>
              <a:rPr lang="en-US" sz="13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 = 1</a:t>
            </a:r>
            <a:endParaRPr lang="en-US" sz="13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6" name="Text 6"/>
          <p:cNvSpPr/>
          <p:nvPr/>
        </p:nvSpPr>
        <p:spPr>
          <a:xfrm>
            <a:off x="457200" y="1965960"/>
            <a:ext cx="2559600" cy="25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log(1) = 0</a:t>
            </a: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7" name="Text 7"/>
          <p:cNvSpPr/>
          <p:nvPr/>
        </p:nvSpPr>
        <p:spPr>
          <a:xfrm>
            <a:off x="457200" y="2221920"/>
            <a:ext cx="2559600" cy="25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ln(1) = 0</a:t>
            </a: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8" name="Shape 8"/>
          <p:cNvSpPr/>
          <p:nvPr/>
        </p:nvSpPr>
        <p:spPr>
          <a:xfrm>
            <a:off x="3291840" y="1097280"/>
            <a:ext cx="2559600" cy="1462320"/>
          </a:xfrm>
          <a:prstGeom prst="rect">
            <a:avLst/>
          </a:prstGeom>
          <a:solidFill>
            <a:srgbClr val="1B6B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9" name="Text 9"/>
          <p:cNvSpPr/>
          <p:nvPr/>
        </p:nvSpPr>
        <p:spPr>
          <a:xfrm>
            <a:off x="3291840" y="1143000"/>
            <a:ext cx="255960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log</a:t>
            </a:r>
            <a:r>
              <a:rPr lang="en-US" sz="1400" b="0" strike="noStrike" spc="-1" baseline="-40000">
                <a:solidFill>
                  <a:srgbClr val="FFFFFF"/>
                </a:solidFill>
                <a:latin typeface="Cambria Math"/>
                <a:ea typeface="Cambria Math"/>
              </a:rPr>
              <a:t>b</a:t>
            </a:r>
            <a:r>
              <a:rPr lang="en-US" sz="2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(</a:t>
            </a:r>
            <a:r>
              <a:rPr lang="en-US" sz="22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b</a:t>
            </a:r>
            <a:r>
              <a:rPr lang="en-US" sz="2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) = 1</a:t>
            </a:r>
            <a:endParaRPr lang="en-US" sz="2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0" name="Text 10"/>
          <p:cNvSpPr/>
          <p:nvPr/>
        </p:nvSpPr>
        <p:spPr>
          <a:xfrm>
            <a:off x="3291840" y="1645920"/>
            <a:ext cx="255960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because  </a:t>
            </a:r>
            <a:r>
              <a:rPr lang="en-US" sz="1300" b="0" i="1" strike="noStrike" spc="-1">
                <a:solidFill>
                  <a:srgbClr val="8FAAB8"/>
                </a:solidFill>
                <a:latin typeface="Cambria Math"/>
                <a:ea typeface="Cambria Math"/>
              </a:rPr>
              <a:t>b</a:t>
            </a:r>
            <a:r>
              <a:rPr lang="en-US" sz="800" b="0" strike="noStrike" spc="-1" baseline="30000">
                <a:solidFill>
                  <a:srgbClr val="8FAAB8"/>
                </a:solidFill>
                <a:latin typeface="Cambria Math"/>
                <a:ea typeface="Cambria Math"/>
              </a:rPr>
              <a:t>1</a:t>
            </a:r>
            <a:r>
              <a:rPr lang="en-US" sz="13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 = </a:t>
            </a:r>
            <a:r>
              <a:rPr lang="en-US" sz="1300" b="0" i="1" strike="noStrike" spc="-1">
                <a:solidFill>
                  <a:srgbClr val="8FAAB8"/>
                </a:solidFill>
                <a:latin typeface="Cambria Math"/>
                <a:ea typeface="Cambria Math"/>
              </a:rPr>
              <a:t>b</a:t>
            </a:r>
            <a:endParaRPr lang="en-US" sz="13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1" name="Text 11"/>
          <p:cNvSpPr/>
          <p:nvPr/>
        </p:nvSpPr>
        <p:spPr>
          <a:xfrm>
            <a:off x="3291840" y="1965960"/>
            <a:ext cx="2559600" cy="25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log(10) = 1</a:t>
            </a: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2" name="Text 12"/>
          <p:cNvSpPr/>
          <p:nvPr/>
        </p:nvSpPr>
        <p:spPr>
          <a:xfrm>
            <a:off x="3291840" y="2221920"/>
            <a:ext cx="2559600" cy="25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ln(e) = 1</a:t>
            </a: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3" name="Shape 13"/>
          <p:cNvSpPr/>
          <p:nvPr/>
        </p:nvSpPr>
        <p:spPr>
          <a:xfrm>
            <a:off x="6126480" y="1097280"/>
            <a:ext cx="2559600" cy="1462320"/>
          </a:xfrm>
          <a:prstGeom prst="rect">
            <a:avLst/>
          </a:prstGeom>
          <a:solidFill>
            <a:srgbClr val="1B6B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4" name="Text 14"/>
          <p:cNvSpPr/>
          <p:nvPr/>
        </p:nvSpPr>
        <p:spPr>
          <a:xfrm>
            <a:off x="6126480" y="1143000"/>
            <a:ext cx="255960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log</a:t>
            </a:r>
            <a:r>
              <a:rPr lang="en-US" sz="1400" b="0" strike="noStrike" spc="-1" baseline="-40000">
                <a:solidFill>
                  <a:srgbClr val="FFFFFF"/>
                </a:solidFill>
                <a:latin typeface="Cambria Math"/>
                <a:ea typeface="Cambria Math"/>
              </a:rPr>
              <a:t>b</a:t>
            </a:r>
            <a:r>
              <a:rPr lang="en-US" sz="2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(</a:t>
            </a:r>
            <a:r>
              <a:rPr lang="en-US" sz="22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b</a:t>
            </a:r>
            <a:r>
              <a:rPr lang="en-US" sz="1400" b="0" strike="noStrike" spc="-1" baseline="30000">
                <a:solidFill>
                  <a:srgbClr val="FFFFFF"/>
                </a:solidFill>
                <a:latin typeface="Cambria Math"/>
                <a:ea typeface="Cambria Math"/>
              </a:rPr>
              <a:t>x</a:t>
            </a:r>
            <a:r>
              <a:rPr lang="en-US" sz="2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) = </a:t>
            </a:r>
            <a:r>
              <a:rPr lang="en-US" sz="22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x</a:t>
            </a:r>
            <a:endParaRPr lang="en-US" sz="2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5" name="Text 15"/>
          <p:cNvSpPr/>
          <p:nvPr/>
        </p:nvSpPr>
        <p:spPr>
          <a:xfrm>
            <a:off x="6126480" y="1645920"/>
            <a:ext cx="255960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8FAAB8"/>
                </a:solidFill>
                <a:latin typeface="Calibri"/>
                <a:ea typeface="Calibri"/>
              </a:rPr>
              <a:t>log undoes exponent</a:t>
            </a:r>
            <a:endParaRPr lang="en-US" sz="13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6" name="Text 16"/>
          <p:cNvSpPr/>
          <p:nvPr/>
        </p:nvSpPr>
        <p:spPr>
          <a:xfrm>
            <a:off x="6126480" y="1965960"/>
            <a:ext cx="2559600" cy="25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log(10</a:t>
            </a:r>
            <a:r>
              <a:rPr lang="en-US" sz="800" b="0" strike="noStrike" spc="-1" baseline="30000">
                <a:solidFill>
                  <a:srgbClr val="F5C542"/>
                </a:solidFill>
                <a:latin typeface="Cambria Math"/>
                <a:ea typeface="Cambria Math"/>
              </a:rPr>
              <a:t>x</a:t>
            </a:r>
            <a:r>
              <a:rPr lang="en-US" sz="12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) = </a:t>
            </a:r>
            <a:r>
              <a:rPr lang="en-US" sz="1200" b="0" i="1" strike="noStrike" spc="-1">
                <a:solidFill>
                  <a:srgbClr val="F5C542"/>
                </a:solidFill>
                <a:latin typeface="Cambria Math"/>
                <a:ea typeface="Cambria Math"/>
              </a:rPr>
              <a:t>x</a:t>
            </a: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7" name="Text 17"/>
          <p:cNvSpPr/>
          <p:nvPr/>
        </p:nvSpPr>
        <p:spPr>
          <a:xfrm>
            <a:off x="6126480" y="2221920"/>
            <a:ext cx="2559600" cy="25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ln(e</a:t>
            </a:r>
            <a:r>
              <a:rPr lang="en-US" sz="800" b="0" strike="noStrike" spc="-1" baseline="30000">
                <a:solidFill>
                  <a:srgbClr val="F5C542"/>
                </a:solidFill>
                <a:latin typeface="Cambria Math"/>
                <a:ea typeface="Cambria Math"/>
              </a:rPr>
              <a:t>x</a:t>
            </a:r>
            <a:r>
              <a:rPr lang="en-US" sz="12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) = </a:t>
            </a:r>
            <a:r>
              <a:rPr lang="en-US" sz="1200" b="0" i="1" strike="noStrike" spc="-1">
                <a:solidFill>
                  <a:srgbClr val="F5C542"/>
                </a:solidFill>
                <a:latin typeface="Cambria Math"/>
                <a:ea typeface="Cambria Math"/>
              </a:rPr>
              <a:t>x</a:t>
            </a: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8" name="Shape 18"/>
          <p:cNvSpPr/>
          <p:nvPr/>
        </p:nvSpPr>
        <p:spPr>
          <a:xfrm>
            <a:off x="457200" y="2834640"/>
            <a:ext cx="3931200" cy="1142280"/>
          </a:xfrm>
          <a:prstGeom prst="rect">
            <a:avLst/>
          </a:prstGeom>
          <a:solidFill>
            <a:srgbClr val="1B6B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9" name="Text 19"/>
          <p:cNvSpPr/>
          <p:nvPr/>
        </p:nvSpPr>
        <p:spPr>
          <a:xfrm>
            <a:off x="457200" y="2834640"/>
            <a:ext cx="393120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F5C542"/>
                </a:solidFill>
                <a:latin typeface="Arial"/>
                <a:ea typeface="Arial"/>
              </a:rPr>
              <a:t>Inverse Property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0" name="Text 20"/>
          <p:cNvSpPr/>
          <p:nvPr/>
        </p:nvSpPr>
        <p:spPr>
          <a:xfrm>
            <a:off x="457200" y="3154680"/>
            <a:ext cx="393120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b</a:t>
            </a:r>
            <a:r>
              <a:rPr lang="en-US" sz="1600" b="0" strike="noStrike" spc="-1" baseline="30000">
                <a:solidFill>
                  <a:srgbClr val="FFFFFF"/>
                </a:solidFill>
                <a:latin typeface="Cambria Math"/>
                <a:ea typeface="Cambria Math"/>
              </a:rPr>
              <a:t>log_b(x)</a:t>
            </a:r>
            <a:r>
              <a:rPr lang="en-US" sz="2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= </a:t>
            </a:r>
            <a:r>
              <a:rPr lang="en-US" sz="24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x</a:t>
            </a:r>
            <a:endParaRPr lang="en-US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1" name="Text 21"/>
          <p:cNvSpPr/>
          <p:nvPr/>
        </p:nvSpPr>
        <p:spPr>
          <a:xfrm>
            <a:off x="457200" y="3566160"/>
            <a:ext cx="393120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10</a:t>
            </a:r>
            <a:r>
              <a:rPr lang="en-US" sz="900" b="0" strike="noStrike" spc="-1" baseline="30000">
                <a:solidFill>
                  <a:srgbClr val="F5C542"/>
                </a:solidFill>
                <a:latin typeface="Cambria Math"/>
                <a:ea typeface="Cambria Math"/>
              </a:rPr>
              <a:t>log x</a:t>
            </a:r>
            <a:r>
              <a:rPr lang="en-US" sz="14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 = </a:t>
            </a:r>
            <a:r>
              <a:rPr lang="en-US" sz="1400" b="0" i="1" strike="noStrike" spc="-1">
                <a:solidFill>
                  <a:srgbClr val="F5C542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       e</a:t>
            </a:r>
            <a:r>
              <a:rPr lang="en-US" sz="900" b="0" strike="noStrike" spc="-1" baseline="30000">
                <a:solidFill>
                  <a:srgbClr val="F5C542"/>
                </a:solidFill>
                <a:latin typeface="Cambria Math"/>
                <a:ea typeface="Cambria Math"/>
              </a:rPr>
              <a:t>ln x</a:t>
            </a:r>
            <a:r>
              <a:rPr lang="en-US" sz="14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 = </a:t>
            </a:r>
            <a:r>
              <a:rPr lang="en-US" sz="1400" b="0" i="1" strike="noStrike" spc="-1">
                <a:solidFill>
                  <a:srgbClr val="F5C542"/>
                </a:solidFill>
                <a:latin typeface="Cambria Math"/>
                <a:ea typeface="Cambria Math"/>
              </a:rPr>
              <a:t>x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2" name="Shape 22"/>
          <p:cNvSpPr/>
          <p:nvPr/>
        </p:nvSpPr>
        <p:spPr>
          <a:xfrm>
            <a:off x="4754880" y="2834640"/>
            <a:ext cx="3931200" cy="1142280"/>
          </a:xfrm>
          <a:prstGeom prst="rect">
            <a:avLst/>
          </a:prstGeom>
          <a:solidFill>
            <a:srgbClr val="1B6B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3" name="Text 23"/>
          <p:cNvSpPr/>
          <p:nvPr/>
        </p:nvSpPr>
        <p:spPr>
          <a:xfrm>
            <a:off x="4754880" y="2834640"/>
            <a:ext cx="393120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F5C542"/>
                </a:solidFill>
                <a:latin typeface="Arial"/>
                <a:ea typeface="Arial"/>
              </a:rPr>
              <a:t>One-to-One Property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4" name="Text 24"/>
          <p:cNvSpPr/>
          <p:nvPr/>
        </p:nvSpPr>
        <p:spPr>
          <a:xfrm>
            <a:off x="4754880" y="3127320"/>
            <a:ext cx="3931200" cy="29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If  log</a:t>
            </a:r>
            <a:r>
              <a:rPr lang="en-US" sz="1200" b="0" strike="noStrike" spc="-1" baseline="-40000">
                <a:solidFill>
                  <a:srgbClr val="FFFFFF"/>
                </a:solidFill>
                <a:latin typeface="Cambria Math"/>
                <a:ea typeface="Cambria Math"/>
              </a:rPr>
              <a:t>b</a:t>
            </a:r>
            <a:r>
              <a:rPr lang="en-US" sz="18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(</a:t>
            </a:r>
            <a:r>
              <a:rPr lang="en-US" sz="18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x</a:t>
            </a:r>
            <a:r>
              <a:rPr lang="en-US" sz="18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) = log</a:t>
            </a:r>
            <a:r>
              <a:rPr lang="en-US" sz="1200" b="0" strike="noStrike" spc="-1" baseline="-40000">
                <a:solidFill>
                  <a:srgbClr val="FFFFFF"/>
                </a:solidFill>
                <a:latin typeface="Cambria Math"/>
                <a:ea typeface="Cambria Math"/>
              </a:rPr>
              <a:t>b</a:t>
            </a:r>
            <a:r>
              <a:rPr lang="en-US" sz="18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(</a:t>
            </a:r>
            <a:r>
              <a:rPr lang="en-US" sz="18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y</a:t>
            </a:r>
            <a:r>
              <a:rPr lang="en-US" sz="18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)</a:t>
            </a: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5" name="Text 25"/>
          <p:cNvSpPr/>
          <p:nvPr/>
        </p:nvSpPr>
        <p:spPr>
          <a:xfrm>
            <a:off x="4754880" y="3401640"/>
            <a:ext cx="3931200" cy="29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then  </a:t>
            </a:r>
            <a:r>
              <a:rPr lang="en-US" sz="18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x</a:t>
            </a:r>
            <a:r>
              <a:rPr lang="en-US" sz="18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= </a:t>
            </a:r>
            <a:r>
              <a:rPr lang="en-US" sz="18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y</a:t>
            </a: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6" name="Text 26"/>
          <p:cNvSpPr/>
          <p:nvPr/>
        </p:nvSpPr>
        <p:spPr>
          <a:xfrm>
            <a:off x="4754880" y="3703320"/>
            <a:ext cx="3931200" cy="25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F5C542"/>
                </a:solidFill>
                <a:latin typeface="Calibri"/>
                <a:ea typeface="Calibri"/>
              </a:rPr>
              <a:t>Equal logs (same base) → equal arguments</a:t>
            </a:r>
            <a:endParaRPr lang="en-US" sz="13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7" name="Text 27"/>
          <p:cNvSpPr/>
          <p:nvPr/>
        </p:nvSpPr>
        <p:spPr>
          <a:xfrm>
            <a:off x="457200" y="4206240"/>
            <a:ext cx="8228880" cy="54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8FAAB8"/>
                </a:solidFill>
                <a:latin typeface="Calibri"/>
                <a:ea typeface="Calibri"/>
              </a:rPr>
              <a:t>These properties come directly from the definition.  They are used constantly in solving equations!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9" name="Shape 1"/>
          <p:cNvSpPr/>
          <p:nvPr/>
        </p:nvSpPr>
        <p:spPr>
          <a:xfrm>
            <a:off x="0" y="0"/>
            <a:ext cx="54000" cy="51429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0" name="Text 2"/>
          <p:cNvSpPr/>
          <p:nvPr/>
        </p:nvSpPr>
        <p:spPr>
          <a:xfrm>
            <a:off x="457200" y="274320"/>
            <a:ext cx="731448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600" b="1" strike="noStrike" spc="-1">
                <a:solidFill>
                  <a:srgbClr val="1A2D42"/>
                </a:solidFill>
                <a:latin typeface="Arial"/>
                <a:ea typeface="Arial"/>
              </a:rPr>
              <a:t>TRY IT: SIMPLIFY USING PROPERTIES</a:t>
            </a:r>
            <a:endParaRPr lang="en-U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1" name="Shape 3"/>
          <p:cNvSpPr/>
          <p:nvPr/>
        </p:nvSpPr>
        <p:spPr>
          <a:xfrm>
            <a:off x="8138160" y="228600"/>
            <a:ext cx="639360" cy="639360"/>
          </a:xfrm>
          <a:solidFill>
            <a:srgbClr val="F5C54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22" name="Image 0" descr="preencoded.png"/>
          <p:cNvPicPr/>
          <p:nvPr/>
        </p:nvPicPr>
        <p:blipFill>
          <a:blip r:embed="rId3"/>
          <a:stretch/>
        </p:blipFill>
        <p:spPr>
          <a:xfrm>
            <a:off x="8293680" y="384120"/>
            <a:ext cx="328320" cy="328320"/>
          </a:xfrm>
          <a:prstGeom prst="rect">
            <a:avLst/>
          </a:prstGeom>
          <a:ln w="0">
            <a:noFill/>
          </a:ln>
        </p:spPr>
      </p:pic>
      <p:sp>
        <p:nvSpPr>
          <p:cNvPr id="323" name="Shape 4"/>
          <p:cNvSpPr/>
          <p:nvPr/>
        </p:nvSpPr>
        <p:spPr>
          <a:xfrm>
            <a:off x="640080" y="1051560"/>
            <a:ext cx="7863120" cy="45648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Shape 5"/>
          <p:cNvSpPr/>
          <p:nvPr/>
        </p:nvSpPr>
        <p:spPr>
          <a:xfrm>
            <a:off x="640080" y="1051560"/>
            <a:ext cx="54000" cy="456480"/>
          </a:xfrm>
          <a:prstGeom prst="rect">
            <a:avLst/>
          </a:prstGeom>
          <a:solidFill>
            <a:srgbClr val="F5C54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Text 6"/>
          <p:cNvSpPr/>
          <p:nvPr/>
        </p:nvSpPr>
        <p:spPr>
          <a:xfrm>
            <a:off x="868680" y="1051560"/>
            <a:ext cx="73144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strike="noStrike" spc="-1">
                <a:solidFill>
                  <a:srgbClr val="2C3E50"/>
                </a:solidFill>
                <a:latin typeface="Calibri"/>
                <a:ea typeface="Calibri"/>
              </a:rPr>
              <a:t>Simplify each expression without a calculator.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Shape 7"/>
          <p:cNvSpPr/>
          <p:nvPr/>
        </p:nvSpPr>
        <p:spPr>
          <a:xfrm>
            <a:off x="640080" y="1737360"/>
            <a:ext cx="37483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Shape 8"/>
          <p:cNvSpPr/>
          <p:nvPr/>
        </p:nvSpPr>
        <p:spPr>
          <a:xfrm>
            <a:off x="640080" y="173736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8" name="Text 9"/>
          <p:cNvSpPr/>
          <p:nvPr/>
        </p:nvSpPr>
        <p:spPr>
          <a:xfrm>
            <a:off x="868680" y="1737360"/>
            <a:ext cx="329112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a)  log</a:t>
            </a:r>
            <a:r>
              <a:rPr lang="en-US" sz="12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7</a:t>
            </a:r>
            <a:r>
              <a:rPr lang="en-US" sz="18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(1)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9" name="Shape 10"/>
          <p:cNvSpPr/>
          <p:nvPr/>
        </p:nvSpPr>
        <p:spPr>
          <a:xfrm>
            <a:off x="640080" y="2377440"/>
            <a:ext cx="37483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0" name="Shape 11"/>
          <p:cNvSpPr/>
          <p:nvPr/>
        </p:nvSpPr>
        <p:spPr>
          <a:xfrm>
            <a:off x="640080" y="237744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1" name="Text 12"/>
          <p:cNvSpPr/>
          <p:nvPr/>
        </p:nvSpPr>
        <p:spPr>
          <a:xfrm>
            <a:off x="868680" y="2377440"/>
            <a:ext cx="329112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b)  ln(e</a:t>
            </a:r>
            <a:r>
              <a:rPr lang="en-US" sz="12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−5/2</a:t>
            </a:r>
            <a:r>
              <a:rPr lang="en-US" sz="18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)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Shape 13"/>
          <p:cNvSpPr/>
          <p:nvPr/>
        </p:nvSpPr>
        <p:spPr>
          <a:xfrm>
            <a:off x="640080" y="3017520"/>
            <a:ext cx="37483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3" name="Shape 14"/>
          <p:cNvSpPr/>
          <p:nvPr/>
        </p:nvSpPr>
        <p:spPr>
          <a:xfrm>
            <a:off x="640080" y="301752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4" name="Text 15"/>
          <p:cNvSpPr/>
          <p:nvPr/>
        </p:nvSpPr>
        <p:spPr>
          <a:xfrm>
            <a:off x="868680" y="3017520"/>
            <a:ext cx="329112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c)  log(10</a:t>
            </a:r>
            <a:r>
              <a:rPr lang="en-US" sz="12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8</a:t>
            </a:r>
            <a:r>
              <a:rPr lang="en-US" sz="18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)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Shape 16"/>
          <p:cNvSpPr/>
          <p:nvPr/>
        </p:nvSpPr>
        <p:spPr>
          <a:xfrm>
            <a:off x="4754880" y="1737360"/>
            <a:ext cx="37483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6" name="Shape 17"/>
          <p:cNvSpPr/>
          <p:nvPr/>
        </p:nvSpPr>
        <p:spPr>
          <a:xfrm>
            <a:off x="4754880" y="173736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7" name="Text 18"/>
          <p:cNvSpPr/>
          <p:nvPr/>
        </p:nvSpPr>
        <p:spPr>
          <a:xfrm>
            <a:off x="4983480" y="1737360"/>
            <a:ext cx="329112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d)  5</a:t>
            </a:r>
            <a:r>
              <a:rPr lang="en-US" sz="12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log₅(12)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Shape 19"/>
          <p:cNvSpPr/>
          <p:nvPr/>
        </p:nvSpPr>
        <p:spPr>
          <a:xfrm>
            <a:off x="4754880" y="2377440"/>
            <a:ext cx="37483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Shape 20"/>
          <p:cNvSpPr/>
          <p:nvPr/>
        </p:nvSpPr>
        <p:spPr>
          <a:xfrm>
            <a:off x="4754880" y="237744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0" name="Text 21"/>
          <p:cNvSpPr/>
          <p:nvPr/>
        </p:nvSpPr>
        <p:spPr>
          <a:xfrm>
            <a:off x="4983480" y="2377440"/>
            <a:ext cx="329112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e)  log</a:t>
            </a:r>
            <a:r>
              <a:rPr lang="en-US" sz="12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4</a:t>
            </a:r>
            <a:r>
              <a:rPr lang="en-US" sz="18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(4</a:t>
            </a:r>
            <a:r>
              <a:rPr lang="en-US" sz="12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3</a:t>
            </a:r>
            <a:r>
              <a:rPr lang="en-US" sz="18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)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1" name="Shape 22"/>
          <p:cNvSpPr/>
          <p:nvPr/>
        </p:nvSpPr>
        <p:spPr>
          <a:xfrm>
            <a:off x="4754880" y="3017520"/>
            <a:ext cx="37483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2" name="Shape 23"/>
          <p:cNvSpPr/>
          <p:nvPr/>
        </p:nvSpPr>
        <p:spPr>
          <a:xfrm>
            <a:off x="4754880" y="301752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3" name="Text 24"/>
          <p:cNvSpPr/>
          <p:nvPr/>
        </p:nvSpPr>
        <p:spPr>
          <a:xfrm>
            <a:off x="4983480" y="3017520"/>
            <a:ext cx="329112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f)  e</a:t>
            </a:r>
            <a:r>
              <a:rPr lang="en-US" sz="12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ln 7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4" name="Text 25"/>
          <p:cNvSpPr/>
          <p:nvPr/>
        </p:nvSpPr>
        <p:spPr>
          <a:xfrm>
            <a:off x="457200" y="4572000"/>
            <a:ext cx="82288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607D8B"/>
                </a:solidFill>
                <a:latin typeface="Calibri"/>
                <a:ea typeface="Calibri"/>
              </a:rPr>
              <a:t>Pause and try this before advancing!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6" name="Shape 1"/>
          <p:cNvSpPr/>
          <p:nvPr/>
        </p:nvSpPr>
        <p:spPr>
          <a:xfrm>
            <a:off x="0" y="0"/>
            <a:ext cx="54000" cy="51429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7" name="Text 2"/>
          <p:cNvSpPr/>
          <p:nvPr/>
        </p:nvSpPr>
        <p:spPr>
          <a:xfrm>
            <a:off x="457200" y="274320"/>
            <a:ext cx="731448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600" b="1" strike="noStrike" spc="-1">
                <a:solidFill>
                  <a:srgbClr val="1A2D42"/>
                </a:solidFill>
                <a:latin typeface="Arial"/>
                <a:ea typeface="Arial"/>
              </a:rPr>
              <a:t>SOLUTION: SIMPLIFY USING PROPERTIES</a:t>
            </a:r>
            <a:endParaRPr lang="en-U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Shape 3"/>
          <p:cNvSpPr/>
          <p:nvPr/>
        </p:nvSpPr>
        <p:spPr>
          <a:xfrm>
            <a:off x="8138160" y="228600"/>
            <a:ext cx="639360" cy="639360"/>
          </a:xfrm>
          <a:solidFill>
            <a:srgbClr val="2ECC7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349" name="Image 0" descr="preencoded.png"/>
          <p:cNvPicPr/>
          <p:nvPr/>
        </p:nvPicPr>
        <p:blipFill>
          <a:blip r:embed="rId3"/>
          <a:stretch/>
        </p:blipFill>
        <p:spPr>
          <a:xfrm>
            <a:off x="8293680" y="384120"/>
            <a:ext cx="328320" cy="328320"/>
          </a:xfrm>
          <a:prstGeom prst="rect">
            <a:avLst/>
          </a:prstGeom>
          <a:ln w="0">
            <a:noFill/>
          </a:ln>
        </p:spPr>
      </p:pic>
      <p:sp>
        <p:nvSpPr>
          <p:cNvPr id="350" name="Shape 4"/>
          <p:cNvSpPr/>
          <p:nvPr/>
        </p:nvSpPr>
        <p:spPr>
          <a:xfrm>
            <a:off x="640080" y="1051560"/>
            <a:ext cx="3748320" cy="91368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1" name="Shape 5"/>
          <p:cNvSpPr/>
          <p:nvPr/>
        </p:nvSpPr>
        <p:spPr>
          <a:xfrm>
            <a:off x="640080" y="1051560"/>
            <a:ext cx="54000" cy="91368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2" name="Text 6"/>
          <p:cNvSpPr/>
          <p:nvPr/>
        </p:nvSpPr>
        <p:spPr>
          <a:xfrm>
            <a:off x="822960" y="1051560"/>
            <a:ext cx="31932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0E9AA7"/>
                </a:solidFill>
                <a:latin typeface="Arial"/>
                <a:ea typeface="Arial"/>
              </a:rPr>
              <a:t>a)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Text 7"/>
          <p:cNvSpPr/>
          <p:nvPr/>
        </p:nvSpPr>
        <p:spPr>
          <a:xfrm>
            <a:off x="1143000" y="1097280"/>
            <a:ext cx="3016800" cy="41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log</a:t>
            </a:r>
            <a:r>
              <a:rPr lang="en-US" sz="12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7</a:t>
            </a:r>
            <a:r>
              <a:rPr lang="en-US" sz="18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(1) = 0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Text 8"/>
          <p:cNvSpPr/>
          <p:nvPr/>
        </p:nvSpPr>
        <p:spPr>
          <a:xfrm>
            <a:off x="1143000" y="1527120"/>
            <a:ext cx="301680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because 7</a:t>
            </a:r>
            <a:r>
              <a:rPr lang="en-US" sz="800" b="0" strike="noStrike" spc="-1" baseline="30000">
                <a:solidFill>
                  <a:srgbClr val="607D8B"/>
                </a:solidFill>
                <a:latin typeface="Cambria Math"/>
                <a:ea typeface="Cambria Math"/>
              </a:rPr>
              <a:t>0</a:t>
            </a: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 = 1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Shape 9"/>
          <p:cNvSpPr/>
          <p:nvPr/>
        </p:nvSpPr>
        <p:spPr>
          <a:xfrm>
            <a:off x="640080" y="2194560"/>
            <a:ext cx="3748320" cy="91368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Shape 10"/>
          <p:cNvSpPr/>
          <p:nvPr/>
        </p:nvSpPr>
        <p:spPr>
          <a:xfrm>
            <a:off x="640080" y="2194560"/>
            <a:ext cx="54000" cy="91368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7" name="Text 11"/>
          <p:cNvSpPr/>
          <p:nvPr/>
        </p:nvSpPr>
        <p:spPr>
          <a:xfrm>
            <a:off x="822960" y="2194560"/>
            <a:ext cx="31932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0E9AA7"/>
                </a:solidFill>
                <a:latin typeface="Arial"/>
                <a:ea typeface="Arial"/>
              </a:rPr>
              <a:t>b)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8" name="Text 12"/>
          <p:cNvSpPr/>
          <p:nvPr/>
        </p:nvSpPr>
        <p:spPr>
          <a:xfrm>
            <a:off x="1143000" y="2240280"/>
            <a:ext cx="3016800" cy="41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ln(e</a:t>
            </a:r>
            <a:r>
              <a:rPr lang="en-US" sz="12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−5/2</a:t>
            </a:r>
            <a:r>
              <a:rPr lang="en-US" sz="18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) = −5/2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Text 13"/>
          <p:cNvSpPr/>
          <p:nvPr/>
        </p:nvSpPr>
        <p:spPr>
          <a:xfrm>
            <a:off x="1143000" y="2670120"/>
            <a:ext cx="301680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because ln(e</a:t>
            </a:r>
            <a:r>
              <a:rPr lang="en-US" sz="800" b="0" strike="noStrike" spc="-1" baseline="30000">
                <a:solidFill>
                  <a:srgbClr val="607D8B"/>
                </a:solidFill>
                <a:latin typeface="Cambria Math"/>
                <a:ea typeface="Cambria Math"/>
              </a:rPr>
              <a:t>x</a:t>
            </a: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) = </a:t>
            </a:r>
            <a:r>
              <a:rPr lang="en-US" sz="1200" b="0" i="1" strike="noStrike" spc="-1">
                <a:solidFill>
                  <a:srgbClr val="607D8B"/>
                </a:solidFill>
                <a:latin typeface="Cambria Math"/>
                <a:ea typeface="Cambria Math"/>
              </a:rPr>
              <a:t>x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Shape 14"/>
          <p:cNvSpPr/>
          <p:nvPr/>
        </p:nvSpPr>
        <p:spPr>
          <a:xfrm>
            <a:off x="640080" y="3337560"/>
            <a:ext cx="3748320" cy="91368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Shape 15"/>
          <p:cNvSpPr/>
          <p:nvPr/>
        </p:nvSpPr>
        <p:spPr>
          <a:xfrm>
            <a:off x="640080" y="3337560"/>
            <a:ext cx="54000" cy="91368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2" name="Text 16"/>
          <p:cNvSpPr/>
          <p:nvPr/>
        </p:nvSpPr>
        <p:spPr>
          <a:xfrm>
            <a:off x="822960" y="3337560"/>
            <a:ext cx="31932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0E9AA7"/>
                </a:solidFill>
                <a:latin typeface="Arial"/>
                <a:ea typeface="Arial"/>
              </a:rPr>
              <a:t>c)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3" name="Text 17"/>
          <p:cNvSpPr/>
          <p:nvPr/>
        </p:nvSpPr>
        <p:spPr>
          <a:xfrm>
            <a:off x="1143000" y="3383280"/>
            <a:ext cx="3016800" cy="41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log(10</a:t>
            </a:r>
            <a:r>
              <a:rPr lang="en-US" sz="12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8</a:t>
            </a:r>
            <a:r>
              <a:rPr lang="en-US" sz="18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) = 8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4" name="Text 18"/>
          <p:cNvSpPr/>
          <p:nvPr/>
        </p:nvSpPr>
        <p:spPr>
          <a:xfrm>
            <a:off x="1143000" y="3813120"/>
            <a:ext cx="301680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because log(10</a:t>
            </a:r>
            <a:r>
              <a:rPr lang="en-US" sz="800" b="0" strike="noStrike" spc="-1" baseline="30000">
                <a:solidFill>
                  <a:srgbClr val="607D8B"/>
                </a:solidFill>
                <a:latin typeface="Cambria Math"/>
                <a:ea typeface="Cambria Math"/>
              </a:rPr>
              <a:t>x</a:t>
            </a: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) = </a:t>
            </a:r>
            <a:r>
              <a:rPr lang="en-US" sz="1200" b="0" i="1" strike="noStrike" spc="-1">
                <a:solidFill>
                  <a:srgbClr val="607D8B"/>
                </a:solidFill>
                <a:latin typeface="Cambria Math"/>
                <a:ea typeface="Cambria Math"/>
              </a:rPr>
              <a:t>x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Shape 19"/>
          <p:cNvSpPr/>
          <p:nvPr/>
        </p:nvSpPr>
        <p:spPr>
          <a:xfrm>
            <a:off x="4754880" y="1051560"/>
            <a:ext cx="3748320" cy="91368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6" name="Shape 20"/>
          <p:cNvSpPr/>
          <p:nvPr/>
        </p:nvSpPr>
        <p:spPr>
          <a:xfrm>
            <a:off x="4754880" y="1051560"/>
            <a:ext cx="54000" cy="91368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7" name="Text 21"/>
          <p:cNvSpPr/>
          <p:nvPr/>
        </p:nvSpPr>
        <p:spPr>
          <a:xfrm>
            <a:off x="4937760" y="1051560"/>
            <a:ext cx="31932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0E9AA7"/>
                </a:solidFill>
                <a:latin typeface="Arial"/>
                <a:ea typeface="Arial"/>
              </a:rPr>
              <a:t>d)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Text 22"/>
          <p:cNvSpPr/>
          <p:nvPr/>
        </p:nvSpPr>
        <p:spPr>
          <a:xfrm>
            <a:off x="5257800" y="1097280"/>
            <a:ext cx="3016800" cy="41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5</a:t>
            </a:r>
            <a:r>
              <a:rPr lang="en-US" sz="12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log₅(12)</a:t>
            </a:r>
            <a:r>
              <a:rPr lang="en-US" sz="18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 = 12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9" name="Text 23"/>
          <p:cNvSpPr/>
          <p:nvPr/>
        </p:nvSpPr>
        <p:spPr>
          <a:xfrm>
            <a:off x="5257800" y="1527120"/>
            <a:ext cx="301680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because </a:t>
            </a:r>
            <a:r>
              <a:rPr lang="en-US" sz="1200" b="0" i="1" strike="noStrike" spc="-1">
                <a:solidFill>
                  <a:srgbClr val="607D8B"/>
                </a:solidFill>
                <a:latin typeface="Cambria Math"/>
                <a:ea typeface="Cambria Math"/>
              </a:rPr>
              <a:t>b</a:t>
            </a:r>
            <a:r>
              <a:rPr lang="en-US" sz="800" b="0" strike="noStrike" spc="-1" baseline="30000">
                <a:solidFill>
                  <a:srgbClr val="607D8B"/>
                </a:solidFill>
                <a:latin typeface="Cambria Math"/>
                <a:ea typeface="Cambria Math"/>
              </a:rPr>
              <a:t>log_b(x)</a:t>
            </a: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 = </a:t>
            </a:r>
            <a:r>
              <a:rPr lang="en-US" sz="1200" b="0" i="1" strike="noStrike" spc="-1">
                <a:solidFill>
                  <a:srgbClr val="607D8B"/>
                </a:solidFill>
                <a:latin typeface="Cambria Math"/>
                <a:ea typeface="Cambria Math"/>
              </a:rPr>
              <a:t>x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0" name="Shape 24"/>
          <p:cNvSpPr/>
          <p:nvPr/>
        </p:nvSpPr>
        <p:spPr>
          <a:xfrm>
            <a:off x="4754880" y="2194560"/>
            <a:ext cx="3748320" cy="91368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1" name="Shape 25"/>
          <p:cNvSpPr/>
          <p:nvPr/>
        </p:nvSpPr>
        <p:spPr>
          <a:xfrm>
            <a:off x="4754880" y="2194560"/>
            <a:ext cx="54000" cy="91368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2" name="Text 26"/>
          <p:cNvSpPr/>
          <p:nvPr/>
        </p:nvSpPr>
        <p:spPr>
          <a:xfrm>
            <a:off x="4937760" y="2194560"/>
            <a:ext cx="31932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0E9AA7"/>
                </a:solidFill>
                <a:latin typeface="Arial"/>
                <a:ea typeface="Arial"/>
              </a:rPr>
              <a:t>e)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Text 27"/>
          <p:cNvSpPr/>
          <p:nvPr/>
        </p:nvSpPr>
        <p:spPr>
          <a:xfrm>
            <a:off x="5257800" y="2240280"/>
            <a:ext cx="3016800" cy="41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log</a:t>
            </a:r>
            <a:r>
              <a:rPr lang="en-US" sz="12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4</a:t>
            </a:r>
            <a:r>
              <a:rPr lang="en-US" sz="18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(4</a:t>
            </a:r>
            <a:r>
              <a:rPr lang="en-US" sz="12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3</a:t>
            </a:r>
            <a:r>
              <a:rPr lang="en-US" sz="18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) = 3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4" name="Text 28"/>
          <p:cNvSpPr/>
          <p:nvPr/>
        </p:nvSpPr>
        <p:spPr>
          <a:xfrm>
            <a:off x="5257800" y="2670120"/>
            <a:ext cx="301680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because log</a:t>
            </a:r>
            <a:r>
              <a:rPr lang="en-US" sz="800" b="0" strike="noStrike" spc="-1" baseline="-40000">
                <a:solidFill>
                  <a:srgbClr val="607D8B"/>
                </a:solidFill>
                <a:latin typeface="Cambria Math"/>
                <a:ea typeface="Cambria Math"/>
              </a:rPr>
              <a:t>b</a:t>
            </a: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(</a:t>
            </a:r>
            <a:r>
              <a:rPr lang="en-US" sz="1200" b="0" i="1" strike="noStrike" spc="-1">
                <a:solidFill>
                  <a:srgbClr val="607D8B"/>
                </a:solidFill>
                <a:latin typeface="Cambria Math"/>
                <a:ea typeface="Cambria Math"/>
              </a:rPr>
              <a:t>b</a:t>
            </a:r>
            <a:r>
              <a:rPr lang="en-US" sz="800" b="0" strike="noStrike" spc="-1" baseline="30000">
                <a:solidFill>
                  <a:srgbClr val="607D8B"/>
                </a:solidFill>
                <a:latin typeface="Cambria Math"/>
                <a:ea typeface="Cambria Math"/>
              </a:rPr>
              <a:t>x</a:t>
            </a: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) = </a:t>
            </a:r>
            <a:r>
              <a:rPr lang="en-US" sz="1200" b="0" i="1" strike="noStrike" spc="-1">
                <a:solidFill>
                  <a:srgbClr val="607D8B"/>
                </a:solidFill>
                <a:latin typeface="Cambria Math"/>
                <a:ea typeface="Cambria Math"/>
              </a:rPr>
              <a:t>x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5" name="Shape 29"/>
          <p:cNvSpPr/>
          <p:nvPr/>
        </p:nvSpPr>
        <p:spPr>
          <a:xfrm>
            <a:off x="4754880" y="3337560"/>
            <a:ext cx="3748320" cy="91368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6" name="Shape 30"/>
          <p:cNvSpPr/>
          <p:nvPr/>
        </p:nvSpPr>
        <p:spPr>
          <a:xfrm>
            <a:off x="4754880" y="3337560"/>
            <a:ext cx="54000" cy="91368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7" name="Text 31"/>
          <p:cNvSpPr/>
          <p:nvPr/>
        </p:nvSpPr>
        <p:spPr>
          <a:xfrm>
            <a:off x="4937760" y="3337560"/>
            <a:ext cx="31932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0E9AA7"/>
                </a:solidFill>
                <a:latin typeface="Arial"/>
                <a:ea typeface="Arial"/>
              </a:rPr>
              <a:t>f)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8" name="Text 32"/>
          <p:cNvSpPr/>
          <p:nvPr/>
        </p:nvSpPr>
        <p:spPr>
          <a:xfrm>
            <a:off x="5257800" y="3383280"/>
            <a:ext cx="3016800" cy="41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e</a:t>
            </a:r>
            <a:r>
              <a:rPr lang="en-US" sz="12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ln 7</a:t>
            </a:r>
            <a:r>
              <a:rPr lang="en-US" sz="18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 = 7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9" name="Text 33"/>
          <p:cNvSpPr/>
          <p:nvPr/>
        </p:nvSpPr>
        <p:spPr>
          <a:xfrm>
            <a:off x="5257800" y="3813120"/>
            <a:ext cx="301680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because e</a:t>
            </a:r>
            <a:r>
              <a:rPr lang="en-US" sz="800" b="0" strike="noStrike" spc="-1" baseline="30000">
                <a:solidFill>
                  <a:srgbClr val="607D8B"/>
                </a:solidFill>
                <a:latin typeface="Cambria Math"/>
                <a:ea typeface="Cambria Math"/>
              </a:rPr>
              <a:t>ln x</a:t>
            </a: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 = </a:t>
            </a:r>
            <a:r>
              <a:rPr lang="en-US" sz="1200" b="0" i="1" strike="noStrike" spc="-1">
                <a:solidFill>
                  <a:srgbClr val="607D8B"/>
                </a:solidFill>
                <a:latin typeface="Cambria Math"/>
                <a:ea typeface="Cambria Math"/>
              </a:rPr>
              <a:t>x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0" name="Shape 34"/>
          <p:cNvSpPr/>
          <p:nvPr/>
        </p:nvSpPr>
        <p:spPr>
          <a:xfrm>
            <a:off x="640080" y="4480560"/>
            <a:ext cx="7863120" cy="4107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1" name="Shape 35"/>
          <p:cNvSpPr/>
          <p:nvPr/>
        </p:nvSpPr>
        <p:spPr>
          <a:xfrm>
            <a:off x="640080" y="4480560"/>
            <a:ext cx="54000" cy="410760"/>
          </a:xfrm>
          <a:prstGeom prst="rect">
            <a:avLst/>
          </a:prstGeom>
          <a:solidFill>
            <a:srgbClr val="F5C54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2" name="Text 36"/>
          <p:cNvSpPr/>
          <p:nvPr/>
        </p:nvSpPr>
        <p:spPr>
          <a:xfrm>
            <a:off x="868680" y="4480560"/>
            <a:ext cx="7405920" cy="41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D4A833"/>
                </a:solidFill>
                <a:latin typeface="Calibri"/>
                <a:ea typeface="Calibri"/>
              </a:rPr>
              <a:t>All follow directly from the basic properties.  No calculator needed!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4" name="Shape 1"/>
          <p:cNvSpPr/>
          <p:nvPr/>
        </p:nvSpPr>
        <p:spPr>
          <a:xfrm>
            <a:off x="0" y="0"/>
            <a:ext cx="54000" cy="51429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5" name="Text 2"/>
          <p:cNvSpPr/>
          <p:nvPr/>
        </p:nvSpPr>
        <p:spPr>
          <a:xfrm>
            <a:off x="457200" y="274320"/>
            <a:ext cx="822888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strike="noStrike" spc="-1">
                <a:solidFill>
                  <a:srgbClr val="1A2D42"/>
                </a:solidFill>
                <a:latin typeface="Arial"/>
                <a:ea typeface="Arial"/>
              </a:rPr>
              <a:t>GRAPHS OF LOGARITHMIC FUNCTIONS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6" name="Text 3"/>
          <p:cNvSpPr/>
          <p:nvPr/>
        </p:nvSpPr>
        <p:spPr>
          <a:xfrm>
            <a:off x="457200" y="822960"/>
            <a:ext cx="82288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Since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f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) = log</a:t>
            </a:r>
            <a:r>
              <a:rPr lang="en-US" sz="900" b="0" strike="noStrike" spc="-1" baseline="-40000">
                <a:solidFill>
                  <a:srgbClr val="2C3E50"/>
                </a:solidFill>
                <a:latin typeface="Cambria Math"/>
                <a:ea typeface="Cambria Math"/>
              </a:rPr>
              <a:t>b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) is the inverse of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g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) =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b</a:t>
            </a:r>
            <a:r>
              <a:rPr lang="en-US" sz="900" b="0" strike="noStrike" spc="-1" baseline="30000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, their graphs are reflections across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y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.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7" name="Shape 4"/>
          <p:cNvSpPr/>
          <p:nvPr/>
        </p:nvSpPr>
        <p:spPr>
          <a:xfrm>
            <a:off x="457200" y="1325880"/>
            <a:ext cx="4114080" cy="228528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8" name="Shape 5"/>
          <p:cNvSpPr/>
          <p:nvPr/>
        </p:nvSpPr>
        <p:spPr>
          <a:xfrm>
            <a:off x="457200" y="1325880"/>
            <a:ext cx="54000" cy="228528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9" name="Text 6"/>
          <p:cNvSpPr/>
          <p:nvPr/>
        </p:nvSpPr>
        <p:spPr>
          <a:xfrm>
            <a:off x="685800" y="1371600"/>
            <a:ext cx="31996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0E9AA7"/>
                </a:solidFill>
                <a:latin typeface="Cambria Math"/>
                <a:ea typeface="Cambria Math"/>
              </a:rPr>
              <a:t>Graphing y = log</a:t>
            </a:r>
            <a:r>
              <a:rPr lang="en-US" sz="1000" b="0" strike="noStrike" spc="-1" baseline="-40000">
                <a:solidFill>
                  <a:srgbClr val="0E9AA7"/>
                </a:solidFill>
                <a:latin typeface="Cambria Math"/>
                <a:ea typeface="Cambria Math"/>
              </a:rPr>
              <a:t>2</a:t>
            </a:r>
            <a:r>
              <a:rPr lang="en-US" sz="1600" b="1" strike="noStrike" spc="-1">
                <a:solidFill>
                  <a:srgbClr val="0E9AA7"/>
                </a:solidFill>
                <a:latin typeface="Cambria Math"/>
                <a:ea typeface="Cambria Math"/>
              </a:rPr>
              <a:t>(x)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0" name="Text 7"/>
          <p:cNvSpPr/>
          <p:nvPr/>
        </p:nvSpPr>
        <p:spPr>
          <a:xfrm>
            <a:off x="685800" y="1691640"/>
            <a:ext cx="36568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Rewrite as  2</a:t>
            </a:r>
            <a:r>
              <a:rPr lang="en-US" sz="800" b="0" strike="noStrike" spc="-1" baseline="30000">
                <a:solidFill>
                  <a:srgbClr val="2C3E50"/>
                </a:solidFill>
                <a:latin typeface="Cambria Math"/>
                <a:ea typeface="Cambria Math"/>
              </a:rPr>
              <a:t>y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</a:t>
            </a: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 and choose </a:t>
            </a: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y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-values: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91" name="Table 0"/>
          <p:cNvGraphicFramePr/>
          <p:nvPr/>
        </p:nvGraphicFramePr>
        <p:xfrm>
          <a:off x="594360" y="2011680"/>
          <a:ext cx="3382920" cy="786600"/>
        </p:xfrm>
        <a:graphic>
          <a:graphicData uri="http://schemas.openxmlformats.org/drawingml/2006/table">
            <a:tbl>
              <a:tblPr/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strike="noStrike" spc="-1">
                          <a:solidFill>
                            <a:srgbClr val="FFFFFF"/>
                          </a:solidFill>
                          <a:latin typeface="Cambria Math"/>
                          <a:ea typeface="Cambria Math"/>
                        </a:rPr>
                        <a:t>y</a:t>
                      </a:r>
                      <a:endParaRPr lang="en-US" sz="13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solidFill>
                      <a:srgbClr val="1A2D4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−2</a:t>
                      </a:r>
                      <a:endParaRPr lang="en-US" sz="13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solidFill>
                      <a:srgbClr val="1A2D4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−1</a:t>
                      </a:r>
                      <a:endParaRPr lang="en-US" sz="13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solidFill>
                      <a:srgbClr val="1A2D4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0</a:t>
                      </a:r>
                      <a:endParaRPr lang="en-US" sz="13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solidFill>
                      <a:srgbClr val="1A2D4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1</a:t>
                      </a:r>
                      <a:endParaRPr lang="en-US" sz="13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solidFill>
                      <a:srgbClr val="1A2D4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2</a:t>
                      </a:r>
                      <a:endParaRPr lang="en-US" sz="13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solidFill>
                      <a:srgbClr val="1A2D4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3</a:t>
                      </a:r>
                      <a:endParaRPr lang="en-US" sz="13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solidFill>
                      <a:srgbClr val="1A2D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strike="noStrike" spc="-1">
                          <a:solidFill>
                            <a:srgbClr val="1A2D42"/>
                          </a:solidFill>
                          <a:latin typeface="Cambria Math"/>
                          <a:ea typeface="Cambria Math"/>
                        </a:rPr>
                        <a:t>x = 2ʸ</a:t>
                      </a:r>
                      <a:endParaRPr lang="en-US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strike="noStrike" spc="-1">
                          <a:solidFill>
                            <a:srgbClr val="0E9AA7"/>
                          </a:solidFill>
                          <a:latin typeface="Calibri"/>
                        </a:rPr>
                        <a:t>¼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strike="noStrike" spc="-1">
                          <a:solidFill>
                            <a:srgbClr val="0E9AA7"/>
                          </a:solidFill>
                          <a:latin typeface="Calibri"/>
                        </a:rPr>
                        <a:t>½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strike="noStrike" spc="-1">
                          <a:solidFill>
                            <a:srgbClr val="0E9AA7"/>
                          </a:solidFill>
                          <a:latin typeface="Calibri"/>
                        </a:rPr>
                        <a:t>1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strike="noStrike" spc="-1">
                          <a:solidFill>
                            <a:srgbClr val="0E9AA7"/>
                          </a:solidFill>
                          <a:latin typeface="Calibri"/>
                        </a:rPr>
                        <a:t>2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strike="noStrike" spc="-1">
                          <a:solidFill>
                            <a:srgbClr val="0E9AA7"/>
                          </a:solidFill>
                          <a:latin typeface="Calibri"/>
                        </a:rPr>
                        <a:t>4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strike="noStrike" spc="-1">
                          <a:solidFill>
                            <a:srgbClr val="0E9AA7"/>
                          </a:solidFill>
                          <a:latin typeface="Calibri"/>
                        </a:rPr>
                        <a:t>8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92" name="Text 8"/>
          <p:cNvSpPr/>
          <p:nvPr/>
        </p:nvSpPr>
        <p:spPr>
          <a:xfrm>
            <a:off x="685800" y="2834640"/>
            <a:ext cx="36568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Points: (¼,−2), (½,−1), (1,0), (2,1), (4,2), (8,3)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3" name="Text 9"/>
          <p:cNvSpPr/>
          <p:nvPr/>
        </p:nvSpPr>
        <p:spPr>
          <a:xfrm>
            <a:off x="685800" y="3154680"/>
            <a:ext cx="36568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i="1" strike="noStrike" spc="-1">
                <a:solidFill>
                  <a:srgbClr val="607D8B"/>
                </a:solidFill>
                <a:latin typeface="Cambria Math"/>
                <a:ea typeface="Cambria Math"/>
              </a:rPr>
              <a:t>Tip: Choose y-values first, then compute x = 2</a:t>
            </a:r>
            <a:r>
              <a:rPr lang="en-US" sz="800" b="0" strike="noStrike" spc="-1" baseline="30000">
                <a:solidFill>
                  <a:srgbClr val="607D8B"/>
                </a:solidFill>
                <a:latin typeface="Cambria Math"/>
                <a:ea typeface="Cambria Math"/>
              </a:rPr>
              <a:t>y</a:t>
            </a:r>
            <a:r>
              <a:rPr lang="en-US" sz="1200" b="0" i="1" strike="noStrike" spc="-1">
                <a:solidFill>
                  <a:srgbClr val="607D8B"/>
                </a:solidFill>
                <a:latin typeface="Cambria Math"/>
                <a:ea typeface="Cambria Math"/>
              </a:rPr>
              <a:t>. Avoids fractions!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4" name="Shape 10"/>
          <p:cNvSpPr/>
          <p:nvPr/>
        </p:nvSpPr>
        <p:spPr>
          <a:xfrm>
            <a:off x="4846320" y="1325880"/>
            <a:ext cx="3839760" cy="127944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5" name="Shape 11"/>
          <p:cNvSpPr/>
          <p:nvPr/>
        </p:nvSpPr>
        <p:spPr>
          <a:xfrm>
            <a:off x="4846320" y="1325880"/>
            <a:ext cx="54000" cy="1279440"/>
          </a:xfrm>
          <a:prstGeom prst="rect">
            <a:avLst/>
          </a:prstGeom>
          <a:solidFill>
            <a:srgbClr val="E8734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6" name="Text 12"/>
          <p:cNvSpPr/>
          <p:nvPr/>
        </p:nvSpPr>
        <p:spPr>
          <a:xfrm>
            <a:off x="5074920" y="1371600"/>
            <a:ext cx="31996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E8734A"/>
                </a:solidFill>
                <a:latin typeface="Cambria Math"/>
                <a:ea typeface="Cambria Math"/>
              </a:rPr>
              <a:t>f(x) = 2</a:t>
            </a:r>
            <a:r>
              <a:rPr lang="en-US" sz="900" b="0" strike="noStrike" spc="-1" baseline="30000">
                <a:solidFill>
                  <a:srgbClr val="E8734A"/>
                </a:solidFill>
                <a:latin typeface="Cambria Math"/>
                <a:ea typeface="Cambria Math"/>
              </a:rPr>
              <a:t>x</a:t>
            </a:r>
            <a:r>
              <a:rPr lang="en-US" sz="1400" b="1" strike="noStrike" spc="-1">
                <a:solidFill>
                  <a:srgbClr val="E8734A"/>
                </a:solidFill>
                <a:latin typeface="Cambria Math"/>
                <a:ea typeface="Cambria Math"/>
              </a:rPr>
              <a:t>  (exponential)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7" name="Text 13"/>
          <p:cNvSpPr/>
          <p:nvPr/>
        </p:nvSpPr>
        <p:spPr>
          <a:xfrm>
            <a:off x="5074920" y="1691640"/>
            <a:ext cx="3382560" cy="822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Horizontal asymptote: </a:t>
            </a: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y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0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y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-intercept: (0, 1)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Domain: (−∞, ∞)     Range: (0, ∞)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8" name="Shape 14"/>
          <p:cNvSpPr/>
          <p:nvPr/>
        </p:nvSpPr>
        <p:spPr>
          <a:xfrm>
            <a:off x="4846320" y="2834640"/>
            <a:ext cx="3839760" cy="127944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9" name="Shape 15"/>
          <p:cNvSpPr/>
          <p:nvPr/>
        </p:nvSpPr>
        <p:spPr>
          <a:xfrm>
            <a:off x="4846320" y="2834640"/>
            <a:ext cx="54000" cy="127944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0" name="Text 16"/>
          <p:cNvSpPr/>
          <p:nvPr/>
        </p:nvSpPr>
        <p:spPr>
          <a:xfrm>
            <a:off x="5074920" y="2880360"/>
            <a:ext cx="338256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0E9AA7"/>
                </a:solidFill>
                <a:latin typeface="Cambria Math"/>
                <a:ea typeface="Cambria Math"/>
              </a:rPr>
              <a:t>f(x) = log</a:t>
            </a:r>
            <a:r>
              <a:rPr lang="en-US" sz="900" b="0" strike="noStrike" spc="-1" baseline="-40000">
                <a:solidFill>
                  <a:srgbClr val="0E9AA7"/>
                </a:solidFill>
                <a:latin typeface="Cambria Math"/>
                <a:ea typeface="Cambria Math"/>
              </a:rPr>
              <a:t>2</a:t>
            </a:r>
            <a:r>
              <a:rPr lang="en-US" sz="1400" b="1" strike="noStrike" spc="-1">
                <a:solidFill>
                  <a:srgbClr val="0E9AA7"/>
                </a:solidFill>
                <a:latin typeface="Cambria Math"/>
                <a:ea typeface="Cambria Math"/>
              </a:rPr>
              <a:t>(x)  (logarithmic)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1" name="Text 17"/>
          <p:cNvSpPr/>
          <p:nvPr/>
        </p:nvSpPr>
        <p:spPr>
          <a:xfrm>
            <a:off x="5074920" y="3200400"/>
            <a:ext cx="3382560" cy="822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Vertical asymptote: </a:t>
            </a: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0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-intercept: (1, 0)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Domain: (0, ∞)     Range: (−∞, ∞)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2" name="Shape 18"/>
          <p:cNvSpPr/>
          <p:nvPr/>
        </p:nvSpPr>
        <p:spPr>
          <a:xfrm>
            <a:off x="457200" y="4297680"/>
            <a:ext cx="8228880" cy="59364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3" name="Shape 19"/>
          <p:cNvSpPr/>
          <p:nvPr/>
        </p:nvSpPr>
        <p:spPr>
          <a:xfrm>
            <a:off x="457200" y="4297680"/>
            <a:ext cx="54000" cy="593640"/>
          </a:xfrm>
          <a:prstGeom prst="rect">
            <a:avLst/>
          </a:prstGeom>
          <a:solidFill>
            <a:srgbClr val="F5C54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4" name="Text 20"/>
          <p:cNvSpPr/>
          <p:nvPr/>
        </p:nvSpPr>
        <p:spPr>
          <a:xfrm>
            <a:off x="685800" y="4297680"/>
            <a:ext cx="7771680" cy="59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D4A833"/>
                </a:solidFill>
                <a:latin typeface="Calibri"/>
                <a:ea typeface="Calibri"/>
              </a:rPr>
              <a:t>Inverse functions swap domain/range, x/y-intercepts, and horizontal/vertical asymptotes!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D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6" name="Shape 1"/>
          <p:cNvSpPr/>
          <p:nvPr/>
        </p:nvSpPr>
        <p:spPr>
          <a:xfrm>
            <a:off x="548640" y="274320"/>
            <a:ext cx="593640" cy="593640"/>
          </a:xfr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407" name="Image 0" descr="preencoded.png"/>
          <p:cNvPicPr/>
          <p:nvPr/>
        </p:nvPicPr>
        <p:blipFill>
          <a:blip r:embed="rId3"/>
          <a:stretch/>
        </p:blipFill>
        <p:spPr>
          <a:xfrm>
            <a:off x="667440" y="393120"/>
            <a:ext cx="346680" cy="346680"/>
          </a:xfrm>
          <a:prstGeom prst="rect">
            <a:avLst/>
          </a:prstGeom>
          <a:ln w="0">
            <a:noFill/>
          </a:ln>
        </p:spPr>
      </p:pic>
      <p:sp>
        <p:nvSpPr>
          <p:cNvPr id="408" name="Text 2"/>
          <p:cNvSpPr/>
          <p:nvPr/>
        </p:nvSpPr>
        <p:spPr>
          <a:xfrm>
            <a:off x="1325880" y="274320"/>
            <a:ext cx="7314480" cy="59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PROPERTIES OF  f(x) = log</a:t>
            </a:r>
            <a:r>
              <a:rPr lang="en-US" sz="1800" b="0" strike="noStrike" spc="-1" baseline="-40000">
                <a:solidFill>
                  <a:srgbClr val="FFFFFF"/>
                </a:solidFill>
                <a:latin typeface="Cambria Math"/>
                <a:ea typeface="Cambria Math"/>
              </a:rPr>
              <a:t>b</a:t>
            </a:r>
            <a:r>
              <a:rPr lang="en-US" sz="28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(x)</a:t>
            </a:r>
            <a:endParaRPr lang="en-US" sz="2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9" name="Text 3"/>
          <p:cNvSpPr/>
          <p:nvPr/>
        </p:nvSpPr>
        <p:spPr>
          <a:xfrm>
            <a:off x="457200" y="1005840"/>
            <a:ext cx="8228880" cy="41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Both cases:     Domain: (0, ∞)     Range: (−∞, ∞)     </a:t>
            </a:r>
            <a:r>
              <a:rPr lang="en-US" sz="1400" b="0" i="1" strike="noStrike" spc="-1">
                <a:solidFill>
                  <a:srgbClr val="F5C542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-intercept: (1, 0)     Asymptote: </a:t>
            </a:r>
            <a:r>
              <a:rPr lang="en-US" sz="1400" b="0" i="1" strike="noStrike" spc="-1">
                <a:solidFill>
                  <a:srgbClr val="F5C542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 = 0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0" name="Shape 4"/>
          <p:cNvSpPr/>
          <p:nvPr/>
        </p:nvSpPr>
        <p:spPr>
          <a:xfrm>
            <a:off x="457200" y="1554480"/>
            <a:ext cx="3931200" cy="2651040"/>
          </a:xfrm>
          <a:prstGeom prst="rect">
            <a:avLst/>
          </a:prstGeom>
          <a:solidFill>
            <a:srgbClr val="1B6B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1" name="Text 5"/>
          <p:cNvSpPr/>
          <p:nvPr/>
        </p:nvSpPr>
        <p:spPr>
          <a:xfrm>
            <a:off x="457200" y="1554480"/>
            <a:ext cx="393120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5C542"/>
                </a:solidFill>
                <a:latin typeface="Cambria Math"/>
                <a:ea typeface="Cambria Math"/>
              </a:rPr>
              <a:t>b &gt; 1</a:t>
            </a:r>
            <a:r>
              <a:rPr lang="en-US" sz="16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  (e.g., log</a:t>
            </a:r>
            <a:r>
              <a:rPr lang="en-US" sz="1000" b="0" strike="noStrike" spc="-1" baseline="-40000">
                <a:solidFill>
                  <a:srgbClr val="F5C542"/>
                </a:solidFill>
                <a:latin typeface="Cambria Math"/>
                <a:ea typeface="Cambria Math"/>
              </a:rPr>
              <a:t>2</a:t>
            </a:r>
            <a:r>
              <a:rPr lang="en-US" sz="16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 </a:t>
            </a:r>
            <a:r>
              <a:rPr lang="en-US" sz="1600" b="0" i="1" strike="noStrike" spc="-1">
                <a:solidFill>
                  <a:srgbClr val="F5C542"/>
                </a:solidFill>
                <a:latin typeface="Cambria Math"/>
                <a:ea typeface="Cambria Math"/>
              </a:rPr>
              <a:t>x</a:t>
            </a:r>
            <a:r>
              <a:rPr lang="en-US" sz="16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)</a:t>
            </a:r>
            <a:endParaRPr lang="en-US" sz="16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2" name="Text 6"/>
          <p:cNvSpPr/>
          <p:nvPr/>
        </p:nvSpPr>
        <p:spPr>
          <a:xfrm>
            <a:off x="640080" y="2103120"/>
            <a:ext cx="3565440" cy="191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Increasing function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As 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→ 0</a:t>
            </a:r>
            <a:r>
              <a:rPr lang="en-US" sz="900" b="0" strike="noStrike" spc="-1" baseline="30000">
                <a:solidFill>
                  <a:srgbClr val="FFFFFF"/>
                </a:solidFill>
                <a:latin typeface="Cambria Math"/>
                <a:ea typeface="Cambria Math"/>
              </a:rPr>
              <a:t>+</a:t>
            </a: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, </a:t>
            </a:r>
            <a:r>
              <a:rPr lang="en-US" sz="14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f</a:t>
            </a: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) → −∞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As 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→ ∞, </a:t>
            </a:r>
            <a:r>
              <a:rPr lang="en-US" sz="14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f</a:t>
            </a: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) → ∞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Graph rises slowly to the right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Passes through (1, 0) and (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b</a:t>
            </a: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, 1)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3" name="Shape 7"/>
          <p:cNvSpPr/>
          <p:nvPr/>
        </p:nvSpPr>
        <p:spPr>
          <a:xfrm>
            <a:off x="4754880" y="1554480"/>
            <a:ext cx="3931200" cy="2651040"/>
          </a:xfrm>
          <a:prstGeom prst="rect">
            <a:avLst/>
          </a:prstGeom>
          <a:solidFill>
            <a:srgbClr val="1B6B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4" name="Text 8"/>
          <p:cNvSpPr/>
          <p:nvPr/>
        </p:nvSpPr>
        <p:spPr>
          <a:xfrm>
            <a:off x="4754880" y="1554480"/>
            <a:ext cx="393120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5C542"/>
                </a:solidFill>
                <a:latin typeface="Cambria Math"/>
                <a:ea typeface="Cambria Math"/>
              </a:rPr>
              <a:t>0 &lt; b &lt; 1</a:t>
            </a:r>
            <a:r>
              <a:rPr lang="en-US" sz="16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  (e.g., log</a:t>
            </a:r>
            <a:r>
              <a:rPr lang="en-US" sz="1000" b="0" strike="noStrike" spc="-1" baseline="-40000">
                <a:solidFill>
                  <a:srgbClr val="F5C542"/>
                </a:solidFill>
                <a:latin typeface="Cambria Math"/>
                <a:ea typeface="Cambria Math"/>
              </a:rPr>
              <a:t>1/2</a:t>
            </a:r>
            <a:r>
              <a:rPr lang="en-US" sz="16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 </a:t>
            </a:r>
            <a:r>
              <a:rPr lang="en-US" sz="1600" b="0" i="1" strike="noStrike" spc="-1">
                <a:solidFill>
                  <a:srgbClr val="F5C542"/>
                </a:solidFill>
                <a:latin typeface="Cambria Math"/>
                <a:ea typeface="Cambria Math"/>
              </a:rPr>
              <a:t>x</a:t>
            </a:r>
            <a:r>
              <a:rPr lang="en-US" sz="16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)</a:t>
            </a:r>
            <a:endParaRPr lang="en-US" sz="16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5" name="Text 9"/>
          <p:cNvSpPr/>
          <p:nvPr/>
        </p:nvSpPr>
        <p:spPr>
          <a:xfrm>
            <a:off x="4937760" y="2103120"/>
            <a:ext cx="3565440" cy="191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Decreasing function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As 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→ 0</a:t>
            </a:r>
            <a:r>
              <a:rPr lang="en-US" sz="900" b="0" strike="noStrike" spc="-1" baseline="30000">
                <a:solidFill>
                  <a:srgbClr val="FFFFFF"/>
                </a:solidFill>
                <a:latin typeface="Cambria Math"/>
                <a:ea typeface="Cambria Math"/>
              </a:rPr>
              <a:t>+</a:t>
            </a: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, </a:t>
            </a:r>
            <a:r>
              <a:rPr lang="en-US" sz="14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f</a:t>
            </a: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) → ∞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As 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→ ∞, </a:t>
            </a:r>
            <a:r>
              <a:rPr lang="en-US" sz="14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f</a:t>
            </a: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) → −∞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Graph falls slowly to the right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Passes through (1, 0) and (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b</a:t>
            </a: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, 1)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6" name="Text 10"/>
          <p:cNvSpPr/>
          <p:nvPr/>
        </p:nvSpPr>
        <p:spPr>
          <a:xfrm>
            <a:off x="457200" y="4434840"/>
            <a:ext cx="82288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8FAAB8"/>
                </a:solidFill>
                <a:latin typeface="Calibri"/>
                <a:ea typeface="Calibri"/>
              </a:rPr>
              <a:t>Key Question: How do you tell growth from decay? Look at the base b, same as with exponentials!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8" name="Shape 1"/>
          <p:cNvSpPr/>
          <p:nvPr/>
        </p:nvSpPr>
        <p:spPr>
          <a:xfrm>
            <a:off x="0" y="0"/>
            <a:ext cx="54000" cy="51429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9" name="Text 2"/>
          <p:cNvSpPr/>
          <p:nvPr/>
        </p:nvSpPr>
        <p:spPr>
          <a:xfrm>
            <a:off x="457200" y="274320"/>
            <a:ext cx="731448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600" b="1" strike="noStrike" spc="-1">
                <a:solidFill>
                  <a:srgbClr val="1A2D42"/>
                </a:solidFill>
                <a:latin typeface="Arial"/>
                <a:ea typeface="Arial"/>
              </a:rPr>
              <a:t>TRY IT: GRAPH A LOGARITHMIC FUNCTION</a:t>
            </a:r>
            <a:endParaRPr lang="en-U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0" name="Shape 3"/>
          <p:cNvSpPr/>
          <p:nvPr/>
        </p:nvSpPr>
        <p:spPr>
          <a:xfrm>
            <a:off x="8138160" y="228600"/>
            <a:ext cx="639360" cy="639360"/>
          </a:xfrm>
          <a:solidFill>
            <a:srgbClr val="F5C54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21" name="Image 0" descr="preencoded.png"/>
          <p:cNvPicPr/>
          <p:nvPr/>
        </p:nvPicPr>
        <p:blipFill>
          <a:blip r:embed="rId3"/>
          <a:stretch/>
        </p:blipFill>
        <p:spPr>
          <a:xfrm>
            <a:off x="8293680" y="384120"/>
            <a:ext cx="328320" cy="328320"/>
          </a:xfrm>
          <a:prstGeom prst="rect">
            <a:avLst/>
          </a:prstGeom>
          <a:ln w="0">
            <a:noFill/>
          </a:ln>
        </p:spPr>
      </p:pic>
      <p:sp>
        <p:nvSpPr>
          <p:cNvPr id="422" name="Shape 4"/>
          <p:cNvSpPr/>
          <p:nvPr/>
        </p:nvSpPr>
        <p:spPr>
          <a:xfrm>
            <a:off x="640080" y="1051560"/>
            <a:ext cx="7863120" cy="10965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3" name="Shape 5"/>
          <p:cNvSpPr/>
          <p:nvPr/>
        </p:nvSpPr>
        <p:spPr>
          <a:xfrm>
            <a:off x="640080" y="1051560"/>
            <a:ext cx="54000" cy="1096560"/>
          </a:xfrm>
          <a:prstGeom prst="rect">
            <a:avLst/>
          </a:prstGeom>
          <a:solidFill>
            <a:srgbClr val="F5C54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4" name="Text 6"/>
          <p:cNvSpPr/>
          <p:nvPr/>
        </p:nvSpPr>
        <p:spPr>
          <a:xfrm>
            <a:off x="868680" y="1097280"/>
            <a:ext cx="73144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Graph  </a:t>
            </a:r>
            <a:r>
              <a:rPr lang="en-US" sz="1500" b="1" strike="noStrike" spc="-1">
                <a:solidFill>
                  <a:srgbClr val="2C3E50"/>
                </a:solidFill>
                <a:latin typeface="Cambria Math"/>
                <a:ea typeface="Cambria Math"/>
              </a:rPr>
              <a:t>f(x) = log</a:t>
            </a:r>
            <a:r>
              <a:rPr lang="en-US" sz="1000" b="0" strike="noStrike" spc="-1" baseline="-40000">
                <a:solidFill>
                  <a:srgbClr val="2C3E50"/>
                </a:solidFill>
                <a:latin typeface="Cambria Math"/>
                <a:ea typeface="Cambria Math"/>
              </a:rPr>
              <a:t>2</a:t>
            </a:r>
            <a:r>
              <a:rPr lang="en-US" sz="1500" b="1" strike="noStrike" spc="-1">
                <a:solidFill>
                  <a:srgbClr val="2C3E50"/>
                </a:solidFill>
                <a:latin typeface="Cambria Math"/>
                <a:ea typeface="Cambria Math"/>
              </a:rPr>
              <a:t>(x + 1) + 2</a:t>
            </a:r>
            <a:r>
              <a:rPr lang="en-US" sz="15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.  Identify the domain, range, and vertical asymptote.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5" name="Text 7"/>
          <p:cNvSpPr/>
          <p:nvPr/>
        </p:nvSpPr>
        <p:spPr>
          <a:xfrm>
            <a:off x="868680" y="1554480"/>
            <a:ext cx="73144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607D8B"/>
                </a:solidFill>
                <a:latin typeface="Cambria Math"/>
                <a:ea typeface="Cambria Math"/>
              </a:rPr>
              <a:t>Hint: Start with the parent function y = log</a:t>
            </a:r>
            <a:r>
              <a:rPr lang="en-US" sz="900" b="0" strike="noStrike" spc="-1" baseline="-40000">
                <a:solidFill>
                  <a:srgbClr val="607D8B"/>
                </a:solidFill>
                <a:latin typeface="Cambria Math"/>
                <a:ea typeface="Cambria Math"/>
              </a:rPr>
              <a:t>2</a:t>
            </a:r>
            <a:r>
              <a:rPr lang="en-US" sz="1400" b="0" i="1" strike="noStrike" spc="-1">
                <a:solidFill>
                  <a:srgbClr val="607D8B"/>
                </a:solidFill>
                <a:latin typeface="Cambria Math"/>
                <a:ea typeface="Cambria Math"/>
              </a:rPr>
              <a:t>(x). How does it shift?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6" name="Shape 8"/>
          <p:cNvSpPr/>
          <p:nvPr/>
        </p:nvSpPr>
        <p:spPr>
          <a:xfrm>
            <a:off x="640080" y="2468880"/>
            <a:ext cx="7863120" cy="182808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7" name="Shape 9"/>
          <p:cNvSpPr/>
          <p:nvPr/>
        </p:nvSpPr>
        <p:spPr>
          <a:xfrm>
            <a:off x="640080" y="2468880"/>
            <a:ext cx="54000" cy="182808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8" name="Text 10"/>
          <p:cNvSpPr/>
          <p:nvPr/>
        </p:nvSpPr>
        <p:spPr>
          <a:xfrm>
            <a:off x="868680" y="2514600"/>
            <a:ext cx="36568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0E9AA7"/>
                </a:solidFill>
                <a:latin typeface="Arial"/>
                <a:ea typeface="Arial"/>
              </a:rPr>
              <a:t>Transformation Reference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9" name="Text 11"/>
          <p:cNvSpPr/>
          <p:nvPr/>
        </p:nvSpPr>
        <p:spPr>
          <a:xfrm>
            <a:off x="1097280" y="2926080"/>
            <a:ext cx="347400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f</a:t>
            </a:r>
            <a:r>
              <a:rPr lang="en-US" sz="14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) = log</a:t>
            </a:r>
            <a:r>
              <a:rPr lang="en-US" sz="9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b</a:t>
            </a:r>
            <a:r>
              <a:rPr lang="en-US" sz="14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 − </a:t>
            </a:r>
            <a:r>
              <a:rPr lang="en-US" sz="14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h</a:t>
            </a:r>
            <a:r>
              <a:rPr lang="en-US" sz="14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) + </a:t>
            </a:r>
            <a:r>
              <a:rPr lang="en-US" sz="14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k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0" name="Text 12"/>
          <p:cNvSpPr/>
          <p:nvPr/>
        </p:nvSpPr>
        <p:spPr>
          <a:xfrm>
            <a:off x="4754880" y="2926080"/>
            <a:ext cx="36568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C3E50"/>
                </a:solidFill>
                <a:latin typeface="Calibri"/>
                <a:ea typeface="Calibri"/>
              </a:rPr>
              <a:t>Shifts right h, up k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1" name="Text 13"/>
          <p:cNvSpPr/>
          <p:nvPr/>
        </p:nvSpPr>
        <p:spPr>
          <a:xfrm>
            <a:off x="1097280" y="3246120"/>
            <a:ext cx="347400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f</a:t>
            </a:r>
            <a:r>
              <a:rPr lang="en-US" sz="14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) = log</a:t>
            </a:r>
            <a:r>
              <a:rPr lang="en-US" sz="9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b</a:t>
            </a:r>
            <a:r>
              <a:rPr lang="en-US" sz="14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 + </a:t>
            </a:r>
            <a:r>
              <a:rPr lang="en-US" sz="14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h</a:t>
            </a:r>
            <a:r>
              <a:rPr lang="en-US" sz="14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)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2" name="Text 14"/>
          <p:cNvSpPr/>
          <p:nvPr/>
        </p:nvSpPr>
        <p:spPr>
          <a:xfrm>
            <a:off x="4754880" y="3246120"/>
            <a:ext cx="36568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C3E50"/>
                </a:solidFill>
                <a:latin typeface="Calibri"/>
                <a:ea typeface="Calibri"/>
              </a:rPr>
              <a:t>Shifts LEFT h units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3" name="Text 15"/>
          <p:cNvSpPr/>
          <p:nvPr/>
        </p:nvSpPr>
        <p:spPr>
          <a:xfrm>
            <a:off x="1097280" y="3566160"/>
            <a:ext cx="347400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f</a:t>
            </a:r>
            <a:r>
              <a:rPr lang="en-US" sz="14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) = log</a:t>
            </a:r>
            <a:r>
              <a:rPr lang="en-US" sz="9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b</a:t>
            </a:r>
            <a:r>
              <a:rPr lang="en-US" sz="14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) + </a:t>
            </a:r>
            <a:r>
              <a:rPr lang="en-US" sz="14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k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4" name="Text 16"/>
          <p:cNvSpPr/>
          <p:nvPr/>
        </p:nvSpPr>
        <p:spPr>
          <a:xfrm>
            <a:off x="4754880" y="3566160"/>
            <a:ext cx="36568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C3E50"/>
                </a:solidFill>
                <a:latin typeface="Calibri"/>
                <a:ea typeface="Calibri"/>
              </a:rPr>
              <a:t>Shifts UP k units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5" name="Text 17"/>
          <p:cNvSpPr/>
          <p:nvPr/>
        </p:nvSpPr>
        <p:spPr>
          <a:xfrm>
            <a:off x="1097280" y="3886200"/>
            <a:ext cx="347400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f</a:t>
            </a:r>
            <a:r>
              <a:rPr lang="en-US" sz="14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) = −log</a:t>
            </a:r>
            <a:r>
              <a:rPr lang="en-US" sz="9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b</a:t>
            </a:r>
            <a:r>
              <a:rPr lang="en-US" sz="14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)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6" name="Text 18"/>
          <p:cNvSpPr/>
          <p:nvPr/>
        </p:nvSpPr>
        <p:spPr>
          <a:xfrm>
            <a:off x="4754880" y="3886200"/>
            <a:ext cx="36568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C3E50"/>
                </a:solidFill>
                <a:latin typeface="Calibri"/>
                <a:ea typeface="Calibri"/>
              </a:rPr>
              <a:t>Reflects over x-axis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7" name="Text 19"/>
          <p:cNvSpPr/>
          <p:nvPr/>
        </p:nvSpPr>
        <p:spPr>
          <a:xfrm>
            <a:off x="457200" y="4572000"/>
            <a:ext cx="82288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607D8B"/>
                </a:solidFill>
                <a:latin typeface="Calibri"/>
                <a:ea typeface="Calibri"/>
              </a:rPr>
              <a:t>Pause and try this before advancing!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9" name="Shape 1"/>
          <p:cNvSpPr/>
          <p:nvPr/>
        </p:nvSpPr>
        <p:spPr>
          <a:xfrm>
            <a:off x="0" y="0"/>
            <a:ext cx="54000" cy="51429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0" name="Text 2"/>
          <p:cNvSpPr/>
          <p:nvPr/>
        </p:nvSpPr>
        <p:spPr>
          <a:xfrm>
            <a:off x="457200" y="274320"/>
            <a:ext cx="777168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SOLUTION: GRAPH  f(x) = log</a:t>
            </a:r>
            <a:r>
              <a:rPr lang="en-US" sz="16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2</a:t>
            </a:r>
            <a:r>
              <a:rPr lang="en-US" sz="24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(x + 1) + 2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1" name="Shape 3"/>
          <p:cNvSpPr/>
          <p:nvPr/>
        </p:nvSpPr>
        <p:spPr>
          <a:xfrm>
            <a:off x="8138160" y="228600"/>
            <a:ext cx="639360" cy="639360"/>
          </a:xfrm>
          <a:solidFill>
            <a:srgbClr val="2ECC7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442" name="Image 0" descr="preencoded.png"/>
          <p:cNvPicPr/>
          <p:nvPr/>
        </p:nvPicPr>
        <p:blipFill>
          <a:blip r:embed="rId3"/>
          <a:stretch/>
        </p:blipFill>
        <p:spPr>
          <a:xfrm>
            <a:off x="8293680" y="384120"/>
            <a:ext cx="328320" cy="328320"/>
          </a:xfrm>
          <a:prstGeom prst="rect">
            <a:avLst/>
          </a:prstGeom>
          <a:ln w="0">
            <a:noFill/>
          </a:ln>
        </p:spPr>
      </p:pic>
      <p:sp>
        <p:nvSpPr>
          <p:cNvPr id="443" name="Shape 4"/>
          <p:cNvSpPr/>
          <p:nvPr/>
        </p:nvSpPr>
        <p:spPr>
          <a:xfrm>
            <a:off x="640080" y="1005840"/>
            <a:ext cx="4114080" cy="11880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4" name="Shape 5"/>
          <p:cNvSpPr/>
          <p:nvPr/>
        </p:nvSpPr>
        <p:spPr>
          <a:xfrm>
            <a:off x="640080" y="1005840"/>
            <a:ext cx="54000" cy="1188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5" name="Text 6"/>
          <p:cNvSpPr/>
          <p:nvPr/>
        </p:nvSpPr>
        <p:spPr>
          <a:xfrm>
            <a:off x="868680" y="1051560"/>
            <a:ext cx="27424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0E9AA7"/>
                </a:solidFill>
                <a:latin typeface="Arial"/>
                <a:ea typeface="Arial"/>
              </a:rPr>
              <a:t>Transformations Applied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6" name="Text 7"/>
          <p:cNvSpPr/>
          <p:nvPr/>
        </p:nvSpPr>
        <p:spPr>
          <a:xfrm>
            <a:off x="868680" y="1417320"/>
            <a:ext cx="3656880" cy="685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Parent: </a:t>
            </a: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y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log</a:t>
            </a:r>
            <a:r>
              <a:rPr lang="en-US" sz="800" b="0" strike="noStrike" spc="-1" baseline="-40000">
                <a:solidFill>
                  <a:srgbClr val="2C3E50"/>
                </a:solidFill>
                <a:latin typeface="Cambria Math"/>
                <a:ea typeface="Cambria Math"/>
              </a:rPr>
              <a:t>2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</a:t>
            </a: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)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Shift left 1:  (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+ 1) moves asymptote to </a:t>
            </a: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−1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Shift up 2:  + 2 moves 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-intercept up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7" name="Shape 8"/>
          <p:cNvSpPr/>
          <p:nvPr/>
        </p:nvSpPr>
        <p:spPr>
          <a:xfrm>
            <a:off x="5029200" y="1005840"/>
            <a:ext cx="3656880" cy="11880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8" name="Shape 9"/>
          <p:cNvSpPr/>
          <p:nvPr/>
        </p:nvSpPr>
        <p:spPr>
          <a:xfrm>
            <a:off x="5029200" y="1005840"/>
            <a:ext cx="54000" cy="1188000"/>
          </a:xfrm>
          <a:prstGeom prst="rect">
            <a:avLst/>
          </a:prstGeom>
          <a:solidFill>
            <a:srgbClr val="E8734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9" name="Text 10"/>
          <p:cNvSpPr/>
          <p:nvPr/>
        </p:nvSpPr>
        <p:spPr>
          <a:xfrm>
            <a:off x="5257800" y="1051560"/>
            <a:ext cx="27424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E8734A"/>
                </a:solidFill>
                <a:latin typeface="Arial"/>
                <a:ea typeface="Arial"/>
              </a:rPr>
              <a:t>Key Features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0" name="Text 11"/>
          <p:cNvSpPr/>
          <p:nvPr/>
        </p:nvSpPr>
        <p:spPr>
          <a:xfrm>
            <a:off x="5257800" y="1417320"/>
            <a:ext cx="3199680" cy="685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Vertical asymptote: </a:t>
            </a: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−1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Domain: (−1, ∞)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Range: (−∞, ∞)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51" name="Table 0"/>
          <p:cNvGraphicFramePr/>
          <p:nvPr/>
        </p:nvGraphicFramePr>
        <p:xfrm>
          <a:off x="640080" y="2468880"/>
          <a:ext cx="7862040" cy="731520"/>
        </p:xfrm>
        <a:graphic>
          <a:graphicData uri="http://schemas.openxmlformats.org/drawingml/2006/table">
            <a:tbl>
              <a:tblPr/>
              <a:tblGrid>
                <a:gridCol w="131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0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0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0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strike="noStrike" spc="-1">
                          <a:solidFill>
                            <a:srgbClr val="FFFFFF"/>
                          </a:solidFill>
                          <a:latin typeface="Cambria Math"/>
                          <a:ea typeface="Cambria Math"/>
                        </a:rPr>
                        <a:t>x</a:t>
                      </a:r>
                      <a:endParaRPr lang="en-US" sz="13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solidFill>
                      <a:srgbClr val="1A2D4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−¾</a:t>
                      </a:r>
                      <a:endParaRPr lang="en-US" sz="13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solidFill>
                      <a:srgbClr val="1A2D4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0</a:t>
                      </a:r>
                      <a:endParaRPr lang="en-US" sz="13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solidFill>
                      <a:srgbClr val="1A2D4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1</a:t>
                      </a:r>
                      <a:endParaRPr lang="en-US" sz="13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solidFill>
                      <a:srgbClr val="1A2D4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3</a:t>
                      </a:r>
                      <a:endParaRPr lang="en-US" sz="13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solidFill>
                      <a:srgbClr val="1A2D4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7</a:t>
                      </a:r>
                      <a:endParaRPr lang="en-US" sz="13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solidFill>
                      <a:srgbClr val="1A2D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300" b="1" strike="noStrike" spc="-1">
                          <a:solidFill>
                            <a:srgbClr val="1A2D42"/>
                          </a:solidFill>
                          <a:latin typeface="Cambria Math"/>
                          <a:ea typeface="Cambria Math"/>
                        </a:rPr>
                        <a:t>f(x)</a:t>
                      </a:r>
                      <a:endParaRPr lang="en-US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strike="noStrike" spc="-1">
                          <a:solidFill>
                            <a:srgbClr val="0E9AA7"/>
                          </a:solidFill>
                          <a:latin typeface="Calibri"/>
                        </a:rPr>
                        <a:t>0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strike="noStrike" spc="-1">
                          <a:solidFill>
                            <a:srgbClr val="0E9AA7"/>
                          </a:solidFill>
                          <a:latin typeface="Calibri"/>
                        </a:rPr>
                        <a:t>2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strike="noStrike" spc="-1">
                          <a:solidFill>
                            <a:srgbClr val="0E9AA7"/>
                          </a:solidFill>
                          <a:latin typeface="Calibri"/>
                        </a:rPr>
                        <a:t>3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strike="noStrike" spc="-1">
                          <a:solidFill>
                            <a:srgbClr val="0E9AA7"/>
                          </a:solidFill>
                          <a:latin typeface="Calibri"/>
                        </a:rPr>
                        <a:t>4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strike="noStrike" spc="-1">
                          <a:solidFill>
                            <a:srgbClr val="0E9AA7"/>
                          </a:solidFill>
                          <a:latin typeface="Calibri"/>
                        </a:rPr>
                        <a:t>5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6480">
                      <a:solidFill>
                        <a:srgbClr val="C8D6DB"/>
                      </a:solidFill>
                      <a:prstDash val="solid"/>
                    </a:lnL>
                    <a:lnR w="6480">
                      <a:solidFill>
                        <a:srgbClr val="C8D6DB"/>
                      </a:solidFill>
                      <a:prstDash val="solid"/>
                    </a:lnR>
                    <a:lnT w="6480">
                      <a:solidFill>
                        <a:srgbClr val="C8D6DB"/>
                      </a:solidFill>
                      <a:prstDash val="solid"/>
                    </a:lnT>
                    <a:lnB w="6480">
                      <a:solidFill>
                        <a:srgbClr val="C8D6DB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52" name="Shape 12"/>
          <p:cNvSpPr/>
          <p:nvPr/>
        </p:nvSpPr>
        <p:spPr>
          <a:xfrm>
            <a:off x="640080" y="3474720"/>
            <a:ext cx="7863120" cy="127944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3" name="Shape 13"/>
          <p:cNvSpPr/>
          <p:nvPr/>
        </p:nvSpPr>
        <p:spPr>
          <a:xfrm>
            <a:off x="640080" y="3474720"/>
            <a:ext cx="54000" cy="1279440"/>
          </a:xfrm>
          <a:prstGeom prst="rect">
            <a:avLst/>
          </a:prstGeom>
          <a:solidFill>
            <a:srgbClr val="0C7E8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4" name="Text 14"/>
          <p:cNvSpPr/>
          <p:nvPr/>
        </p:nvSpPr>
        <p:spPr>
          <a:xfrm>
            <a:off x="868680" y="3520440"/>
            <a:ext cx="27424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0C7E88"/>
                </a:solidFill>
                <a:latin typeface="Arial"/>
                <a:ea typeface="Arial"/>
              </a:rPr>
              <a:t>Step-by-Step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5" name="Text 15"/>
          <p:cNvSpPr/>
          <p:nvPr/>
        </p:nvSpPr>
        <p:spPr>
          <a:xfrm>
            <a:off x="868680" y="3840480"/>
            <a:ext cx="7405920" cy="822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f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(0) = log</a:t>
            </a:r>
            <a:r>
              <a:rPr lang="en-US" sz="800" b="0" strike="noStrike" spc="-1" baseline="-40000">
                <a:solidFill>
                  <a:srgbClr val="2C3E50"/>
                </a:solidFill>
                <a:latin typeface="Cambria Math"/>
                <a:ea typeface="Cambria Math"/>
              </a:rPr>
              <a:t>2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(0 + 1) + 2 = log</a:t>
            </a:r>
            <a:r>
              <a:rPr lang="en-US" sz="800" b="0" strike="noStrike" spc="-1" baseline="-40000">
                <a:solidFill>
                  <a:srgbClr val="2C3E50"/>
                </a:solidFill>
                <a:latin typeface="Cambria Math"/>
                <a:ea typeface="Cambria Math"/>
              </a:rPr>
              <a:t>2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(1) + 2 = 0 + 2 = 2          (</a:t>
            </a: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y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-intercept at (0, 2))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f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(1) = log</a:t>
            </a:r>
            <a:r>
              <a:rPr lang="en-US" sz="800" b="0" strike="noStrike" spc="-1" baseline="-40000">
                <a:solidFill>
                  <a:srgbClr val="2C3E50"/>
                </a:solidFill>
                <a:latin typeface="Cambria Math"/>
                <a:ea typeface="Cambria Math"/>
              </a:rPr>
              <a:t>2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(1 + 1) + 2 = log</a:t>
            </a:r>
            <a:r>
              <a:rPr lang="en-US" sz="800" b="0" strike="noStrike" spc="-1" baseline="-40000">
                <a:solidFill>
                  <a:srgbClr val="2C3E50"/>
                </a:solidFill>
                <a:latin typeface="Cambria Math"/>
                <a:ea typeface="Cambria Math"/>
              </a:rPr>
              <a:t>2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(2) + 2 = 1 + 2 = 3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f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(3) = log</a:t>
            </a:r>
            <a:r>
              <a:rPr lang="en-US" sz="800" b="0" strike="noStrike" spc="-1" baseline="-40000">
                <a:solidFill>
                  <a:srgbClr val="2C3E50"/>
                </a:solidFill>
                <a:latin typeface="Cambria Math"/>
                <a:ea typeface="Cambria Math"/>
              </a:rPr>
              <a:t>2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(3 + 1) + 2 = log</a:t>
            </a:r>
            <a:r>
              <a:rPr lang="en-US" sz="800" b="0" strike="noStrike" spc="-1" baseline="-40000">
                <a:solidFill>
                  <a:srgbClr val="2C3E50"/>
                </a:solidFill>
                <a:latin typeface="Cambria Math"/>
                <a:ea typeface="Cambria Math"/>
              </a:rPr>
              <a:t>2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(4) + 2 = 2 + 2 = 4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f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(7) = log</a:t>
            </a:r>
            <a:r>
              <a:rPr lang="en-US" sz="800" b="0" strike="noStrike" spc="-1" baseline="-40000">
                <a:solidFill>
                  <a:srgbClr val="2C3E50"/>
                </a:solidFill>
                <a:latin typeface="Cambria Math"/>
                <a:ea typeface="Cambria Math"/>
              </a:rPr>
              <a:t>2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(7 + 1) + 2 = log</a:t>
            </a:r>
            <a:r>
              <a:rPr lang="en-US" sz="800" b="0" strike="noStrike" spc="-1" baseline="-40000">
                <a:solidFill>
                  <a:srgbClr val="2C3E50"/>
                </a:solidFill>
                <a:latin typeface="Cambria Math"/>
                <a:ea typeface="Cambria Math"/>
              </a:rPr>
              <a:t>2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(8) + 2 = 3 + 2 = 5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" name="Shape 1"/>
          <p:cNvSpPr/>
          <p:nvPr/>
        </p:nvSpPr>
        <p:spPr>
          <a:xfrm>
            <a:off x="0" y="0"/>
            <a:ext cx="54000" cy="51429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" name="Text 2"/>
          <p:cNvSpPr/>
          <p:nvPr/>
        </p:nvSpPr>
        <p:spPr>
          <a:xfrm>
            <a:off x="457200" y="274320"/>
            <a:ext cx="822888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strike="noStrike" spc="-1">
                <a:solidFill>
                  <a:srgbClr val="1A2D42"/>
                </a:solidFill>
                <a:latin typeface="Arial"/>
                <a:ea typeface="Arial"/>
              </a:rPr>
              <a:t>LEARNING OBJECTIVES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Text 3"/>
          <p:cNvSpPr/>
          <p:nvPr/>
        </p:nvSpPr>
        <p:spPr>
          <a:xfrm>
            <a:off x="457200" y="868680"/>
            <a:ext cx="82288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strike="noStrike" spc="-1">
                <a:solidFill>
                  <a:srgbClr val="2C3E50"/>
                </a:solidFill>
                <a:latin typeface="Calibri"/>
                <a:ea typeface="Calibri"/>
              </a:rPr>
              <a:t>By the end of this section, you will be able to: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Shape 4"/>
          <p:cNvSpPr/>
          <p:nvPr/>
        </p:nvSpPr>
        <p:spPr>
          <a:xfrm>
            <a:off x="640080" y="1417320"/>
            <a:ext cx="78631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Shape 5"/>
          <p:cNvSpPr/>
          <p:nvPr/>
        </p:nvSpPr>
        <p:spPr>
          <a:xfrm>
            <a:off x="640080" y="141732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" name="Shape 6"/>
          <p:cNvSpPr/>
          <p:nvPr/>
        </p:nvSpPr>
        <p:spPr>
          <a:xfrm>
            <a:off x="822960" y="1444680"/>
            <a:ext cx="456480" cy="456480"/>
          </a:xfr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" name="Text 7"/>
          <p:cNvSpPr/>
          <p:nvPr/>
        </p:nvSpPr>
        <p:spPr>
          <a:xfrm>
            <a:off x="822960" y="1444680"/>
            <a:ext cx="4564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  <a:ea typeface="Arial"/>
              </a:rPr>
              <a:t>1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Text 8"/>
          <p:cNvSpPr/>
          <p:nvPr/>
        </p:nvSpPr>
        <p:spPr>
          <a:xfrm>
            <a:off x="1417320" y="1417320"/>
            <a:ext cx="685728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C3E50"/>
                </a:solidFill>
                <a:latin typeface="Calibri"/>
                <a:ea typeface="Calibri"/>
              </a:rPr>
              <a:t>Convert between logarithmic and exponential forms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Shape 9"/>
          <p:cNvSpPr/>
          <p:nvPr/>
        </p:nvSpPr>
        <p:spPr>
          <a:xfrm>
            <a:off x="640080" y="2030040"/>
            <a:ext cx="78631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Shape 10"/>
          <p:cNvSpPr/>
          <p:nvPr/>
        </p:nvSpPr>
        <p:spPr>
          <a:xfrm>
            <a:off x="640080" y="203004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" name="Shape 11"/>
          <p:cNvSpPr/>
          <p:nvPr/>
        </p:nvSpPr>
        <p:spPr>
          <a:xfrm>
            <a:off x="822960" y="2057400"/>
            <a:ext cx="456480" cy="456480"/>
          </a:xfr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" name="Text 12"/>
          <p:cNvSpPr/>
          <p:nvPr/>
        </p:nvSpPr>
        <p:spPr>
          <a:xfrm>
            <a:off x="822960" y="2057400"/>
            <a:ext cx="4564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  <a:ea typeface="Arial"/>
              </a:rPr>
              <a:t>2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Text 13"/>
          <p:cNvSpPr/>
          <p:nvPr/>
        </p:nvSpPr>
        <p:spPr>
          <a:xfrm>
            <a:off x="1417320" y="2030040"/>
            <a:ext cx="685728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C3E50"/>
                </a:solidFill>
                <a:latin typeface="Calibri"/>
                <a:ea typeface="Calibri"/>
              </a:rPr>
              <a:t>Evaluate logarithmic expressions (including common and natural logs)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Shape 14"/>
          <p:cNvSpPr/>
          <p:nvPr/>
        </p:nvSpPr>
        <p:spPr>
          <a:xfrm>
            <a:off x="640080" y="2642760"/>
            <a:ext cx="78631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Shape 15"/>
          <p:cNvSpPr/>
          <p:nvPr/>
        </p:nvSpPr>
        <p:spPr>
          <a:xfrm>
            <a:off x="640080" y="264276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" name="Shape 16"/>
          <p:cNvSpPr/>
          <p:nvPr/>
        </p:nvSpPr>
        <p:spPr>
          <a:xfrm>
            <a:off x="822960" y="2670120"/>
            <a:ext cx="456480" cy="456480"/>
          </a:xfr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" name="Text 17"/>
          <p:cNvSpPr/>
          <p:nvPr/>
        </p:nvSpPr>
        <p:spPr>
          <a:xfrm>
            <a:off x="822960" y="2670120"/>
            <a:ext cx="4564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  <a:ea typeface="Arial"/>
              </a:rPr>
              <a:t>3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Text 18"/>
          <p:cNvSpPr/>
          <p:nvPr/>
        </p:nvSpPr>
        <p:spPr>
          <a:xfrm>
            <a:off x="1417320" y="2642760"/>
            <a:ext cx="685728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C3E50"/>
                </a:solidFill>
                <a:latin typeface="Calibri"/>
                <a:ea typeface="Calibri"/>
              </a:rPr>
              <a:t>Apply basic properties of logarithms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Shape 19"/>
          <p:cNvSpPr/>
          <p:nvPr/>
        </p:nvSpPr>
        <p:spPr>
          <a:xfrm>
            <a:off x="640080" y="3255120"/>
            <a:ext cx="78631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Shape 20"/>
          <p:cNvSpPr/>
          <p:nvPr/>
        </p:nvSpPr>
        <p:spPr>
          <a:xfrm>
            <a:off x="640080" y="325512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" name="Shape 21"/>
          <p:cNvSpPr/>
          <p:nvPr/>
        </p:nvSpPr>
        <p:spPr>
          <a:xfrm>
            <a:off x="822960" y="3282840"/>
            <a:ext cx="456480" cy="456480"/>
          </a:xfr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" name="Text 22"/>
          <p:cNvSpPr/>
          <p:nvPr/>
        </p:nvSpPr>
        <p:spPr>
          <a:xfrm>
            <a:off x="822960" y="3282840"/>
            <a:ext cx="4564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  <a:ea typeface="Arial"/>
              </a:rPr>
              <a:t>4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Text 23"/>
          <p:cNvSpPr/>
          <p:nvPr/>
        </p:nvSpPr>
        <p:spPr>
          <a:xfrm>
            <a:off x="1417320" y="3255120"/>
            <a:ext cx="685728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C3E50"/>
                </a:solidFill>
                <a:latin typeface="Calibri"/>
                <a:ea typeface="Calibri"/>
              </a:rPr>
              <a:t>Graph logarithmic functions and identify key features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Shape 24"/>
          <p:cNvSpPr/>
          <p:nvPr/>
        </p:nvSpPr>
        <p:spPr>
          <a:xfrm>
            <a:off x="640080" y="3867840"/>
            <a:ext cx="78631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Shape 25"/>
          <p:cNvSpPr/>
          <p:nvPr/>
        </p:nvSpPr>
        <p:spPr>
          <a:xfrm>
            <a:off x="640080" y="386784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" name="Shape 26"/>
          <p:cNvSpPr/>
          <p:nvPr/>
        </p:nvSpPr>
        <p:spPr>
          <a:xfrm>
            <a:off x="822960" y="3895200"/>
            <a:ext cx="456480" cy="456480"/>
          </a:xfr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" name="Text 27"/>
          <p:cNvSpPr/>
          <p:nvPr/>
        </p:nvSpPr>
        <p:spPr>
          <a:xfrm>
            <a:off x="822960" y="3895200"/>
            <a:ext cx="4564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  <a:ea typeface="Arial"/>
              </a:rPr>
              <a:t>5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Text 28"/>
          <p:cNvSpPr/>
          <p:nvPr/>
        </p:nvSpPr>
        <p:spPr>
          <a:xfrm>
            <a:off x="1417320" y="3867840"/>
            <a:ext cx="685728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C3E50"/>
                </a:solidFill>
                <a:latin typeface="Calibri"/>
                <a:ea typeface="Calibri"/>
              </a:rPr>
              <a:t>Use the change-of-base formula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Shape 29"/>
          <p:cNvSpPr/>
          <p:nvPr/>
        </p:nvSpPr>
        <p:spPr>
          <a:xfrm>
            <a:off x="640080" y="4480560"/>
            <a:ext cx="78631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Shape 30"/>
          <p:cNvSpPr/>
          <p:nvPr/>
        </p:nvSpPr>
        <p:spPr>
          <a:xfrm>
            <a:off x="640080" y="448056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" name="Shape 31"/>
          <p:cNvSpPr/>
          <p:nvPr/>
        </p:nvSpPr>
        <p:spPr>
          <a:xfrm>
            <a:off x="822960" y="4507920"/>
            <a:ext cx="456480" cy="456480"/>
          </a:xfr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" name="Text 32"/>
          <p:cNvSpPr/>
          <p:nvPr/>
        </p:nvSpPr>
        <p:spPr>
          <a:xfrm>
            <a:off x="822960" y="4507920"/>
            <a:ext cx="4564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  <a:ea typeface="Arial"/>
              </a:rPr>
              <a:t>6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Text 33"/>
          <p:cNvSpPr/>
          <p:nvPr/>
        </p:nvSpPr>
        <p:spPr>
          <a:xfrm>
            <a:off x="1417320" y="4480560"/>
            <a:ext cx="685728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C3E50"/>
                </a:solidFill>
                <a:latin typeface="Calibri"/>
                <a:ea typeface="Calibri"/>
              </a:rPr>
              <a:t>Solve simple logarithmic equations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7" name="Shape 1"/>
          <p:cNvSpPr/>
          <p:nvPr/>
        </p:nvSpPr>
        <p:spPr>
          <a:xfrm>
            <a:off x="0" y="0"/>
            <a:ext cx="54000" cy="51429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8" name="Text 2"/>
          <p:cNvSpPr/>
          <p:nvPr/>
        </p:nvSpPr>
        <p:spPr>
          <a:xfrm>
            <a:off x="457200" y="274320"/>
            <a:ext cx="822888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strike="noStrike" spc="-1">
                <a:solidFill>
                  <a:srgbClr val="1A2D42"/>
                </a:solidFill>
                <a:latin typeface="Arial"/>
                <a:ea typeface="Arial"/>
              </a:rPr>
              <a:t>DOMAIN OF LOGARITHMIC FUNCTIONS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9" name="Shape 3"/>
          <p:cNvSpPr/>
          <p:nvPr/>
        </p:nvSpPr>
        <p:spPr>
          <a:xfrm>
            <a:off x="640080" y="1005840"/>
            <a:ext cx="7863120" cy="91368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0" name="Shape 4"/>
          <p:cNvSpPr/>
          <p:nvPr/>
        </p:nvSpPr>
        <p:spPr>
          <a:xfrm>
            <a:off x="640080" y="1005840"/>
            <a:ext cx="54000" cy="913680"/>
          </a:xfrm>
          <a:prstGeom prst="rect">
            <a:avLst/>
          </a:prstGeom>
          <a:solidFill>
            <a:srgbClr val="CC333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1" name="Text 5"/>
          <p:cNvSpPr/>
          <p:nvPr/>
        </p:nvSpPr>
        <p:spPr>
          <a:xfrm>
            <a:off x="868680" y="1051560"/>
            <a:ext cx="27424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CC3333"/>
                </a:solidFill>
                <a:latin typeface="Arial"/>
                <a:ea typeface="Arial"/>
              </a:rPr>
              <a:t>Critical Rule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2" name="Text 6"/>
          <p:cNvSpPr/>
          <p:nvPr/>
        </p:nvSpPr>
        <p:spPr>
          <a:xfrm>
            <a:off x="868680" y="1417320"/>
            <a:ext cx="7405920" cy="41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The argument of a logarithm must be strictly positive.  For  </a:t>
            </a:r>
            <a:r>
              <a:rPr lang="en-US" sz="15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f</a:t>
            </a:r>
            <a:r>
              <a:rPr lang="en-US" sz="15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</a:t>
            </a:r>
            <a:r>
              <a:rPr lang="en-US" sz="15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5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) = log</a:t>
            </a:r>
            <a:r>
              <a:rPr lang="en-US" sz="1000" b="0" strike="noStrike" spc="-1" baseline="-40000">
                <a:solidFill>
                  <a:srgbClr val="2C3E50"/>
                </a:solidFill>
                <a:latin typeface="Cambria Math"/>
                <a:ea typeface="Cambria Math"/>
              </a:rPr>
              <a:t>b</a:t>
            </a:r>
            <a:r>
              <a:rPr lang="en-US" sz="15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</a:t>
            </a:r>
            <a:r>
              <a:rPr lang="en-US" sz="15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g</a:t>
            </a:r>
            <a:r>
              <a:rPr lang="en-US" sz="15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</a:t>
            </a:r>
            <a:r>
              <a:rPr lang="en-US" sz="15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5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)),  the domain requires  </a:t>
            </a:r>
            <a:r>
              <a:rPr lang="en-US" sz="15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g</a:t>
            </a:r>
            <a:r>
              <a:rPr lang="en-US" sz="15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</a:t>
            </a:r>
            <a:r>
              <a:rPr lang="en-US" sz="15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5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) &gt; 0.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3" name="Shape 7"/>
          <p:cNvSpPr/>
          <p:nvPr/>
        </p:nvSpPr>
        <p:spPr>
          <a:xfrm>
            <a:off x="640080" y="2148840"/>
            <a:ext cx="3748320" cy="127944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4" name="Shape 8"/>
          <p:cNvSpPr/>
          <p:nvPr/>
        </p:nvSpPr>
        <p:spPr>
          <a:xfrm>
            <a:off x="640080" y="2148840"/>
            <a:ext cx="54000" cy="127944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5" name="Text 9"/>
          <p:cNvSpPr/>
          <p:nvPr/>
        </p:nvSpPr>
        <p:spPr>
          <a:xfrm>
            <a:off x="868680" y="2194560"/>
            <a:ext cx="31996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f(x) = log(3x − 6)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6" name="Text 10"/>
          <p:cNvSpPr/>
          <p:nvPr/>
        </p:nvSpPr>
        <p:spPr>
          <a:xfrm>
            <a:off x="868680" y="2560320"/>
            <a:ext cx="3199680" cy="776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C3E50"/>
                </a:solidFill>
                <a:latin typeface="Calibri"/>
                <a:ea typeface="Calibri"/>
              </a:rPr>
              <a:t>Set argument &gt; 0: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C3E50"/>
                </a:solidFill>
                <a:latin typeface="Calibri"/>
                <a:ea typeface="Calibri"/>
              </a:rPr>
              <a:t>3x − 6 &gt; 0  →  3x &gt; 6  →  x &gt; 2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C3E50"/>
                </a:solidFill>
                <a:latin typeface="Calibri"/>
                <a:ea typeface="Calibri"/>
              </a:rPr>
              <a:t>Domain: (2, ∞)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C3E50"/>
                </a:solidFill>
                <a:latin typeface="Calibri"/>
                <a:ea typeface="Calibri"/>
              </a:rPr>
              <a:t>Vertical asymptote: x = 2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7" name="Shape 11"/>
          <p:cNvSpPr/>
          <p:nvPr/>
        </p:nvSpPr>
        <p:spPr>
          <a:xfrm>
            <a:off x="4754880" y="2148840"/>
            <a:ext cx="3748320" cy="127944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8" name="Shape 12"/>
          <p:cNvSpPr/>
          <p:nvPr/>
        </p:nvSpPr>
        <p:spPr>
          <a:xfrm>
            <a:off x="4754880" y="2148840"/>
            <a:ext cx="54000" cy="1279440"/>
          </a:xfrm>
          <a:prstGeom prst="rect">
            <a:avLst/>
          </a:prstGeom>
          <a:solidFill>
            <a:srgbClr val="E8734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9" name="Text 13"/>
          <p:cNvSpPr/>
          <p:nvPr/>
        </p:nvSpPr>
        <p:spPr>
          <a:xfrm>
            <a:off x="4983480" y="2194560"/>
            <a:ext cx="31996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f(x) = ln(x</a:t>
            </a:r>
            <a:r>
              <a:rPr lang="en-US" sz="10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2</a:t>
            </a:r>
            <a:r>
              <a:rPr lang="en-US" sz="16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 + 4)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0" name="Text 14"/>
          <p:cNvSpPr/>
          <p:nvPr/>
        </p:nvSpPr>
        <p:spPr>
          <a:xfrm>
            <a:off x="4983480" y="2560320"/>
            <a:ext cx="3199680" cy="776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Set argument &gt; 0: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800" b="0" strike="noStrike" spc="-1" baseline="30000">
                <a:solidFill>
                  <a:srgbClr val="2C3E50"/>
                </a:solidFill>
                <a:latin typeface="Cambria Math"/>
                <a:ea typeface="Cambria Math"/>
              </a:rPr>
              <a:t>2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+ 4 &gt; 0  →  always true!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800" b="0" strike="noStrike" spc="-1" baseline="30000">
                <a:solidFill>
                  <a:srgbClr val="2C3E50"/>
                </a:solidFill>
                <a:latin typeface="Cambria Math"/>
                <a:ea typeface="Cambria Math"/>
              </a:rPr>
              <a:t>2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≥ 0, so </a:t>
            </a: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800" b="0" strike="noStrike" spc="-1" baseline="30000">
                <a:solidFill>
                  <a:srgbClr val="2C3E50"/>
                </a:solidFill>
                <a:latin typeface="Cambria Math"/>
                <a:ea typeface="Cambria Math"/>
              </a:rPr>
              <a:t>2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+ 4 ≥ 4 &gt; 0)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Domain: (−∞, ∞)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1" name="Shape 15"/>
          <p:cNvSpPr/>
          <p:nvPr/>
        </p:nvSpPr>
        <p:spPr>
          <a:xfrm>
            <a:off x="640080" y="3657600"/>
            <a:ext cx="7863120" cy="11880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2" name="Shape 16"/>
          <p:cNvSpPr/>
          <p:nvPr/>
        </p:nvSpPr>
        <p:spPr>
          <a:xfrm>
            <a:off x="640080" y="3657600"/>
            <a:ext cx="54000" cy="1188000"/>
          </a:xfrm>
          <a:prstGeom prst="rect">
            <a:avLst/>
          </a:prstGeom>
          <a:solidFill>
            <a:srgbClr val="0C7E8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3" name="Text 17"/>
          <p:cNvSpPr/>
          <p:nvPr/>
        </p:nvSpPr>
        <p:spPr>
          <a:xfrm>
            <a:off x="868680" y="3703320"/>
            <a:ext cx="31996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f(x) = log</a:t>
            </a:r>
            <a:r>
              <a:rPr lang="en-US" sz="10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2</a:t>
            </a:r>
            <a:r>
              <a:rPr lang="en-US" sz="16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(x</a:t>
            </a:r>
            <a:r>
              <a:rPr lang="en-US" sz="10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2</a:t>
            </a:r>
            <a:r>
              <a:rPr lang="en-US" sz="16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 − 4)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4" name="Text 18"/>
          <p:cNvSpPr/>
          <p:nvPr/>
        </p:nvSpPr>
        <p:spPr>
          <a:xfrm>
            <a:off x="868680" y="4069080"/>
            <a:ext cx="740592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Set: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900" b="0" strike="noStrike" spc="-1" baseline="30000">
                <a:solidFill>
                  <a:srgbClr val="2C3E50"/>
                </a:solidFill>
                <a:latin typeface="Cambria Math"/>
                <a:ea typeface="Cambria Math"/>
              </a:rPr>
              <a:t>2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− 4 &gt; 0  →  (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− 2)(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+ 2) &gt; 0  → 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&lt; −2  or 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&gt; 2      Domain: (−∞, −2) ∪ (2, ∞)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5" name="Text 19"/>
          <p:cNvSpPr/>
          <p:nvPr/>
        </p:nvSpPr>
        <p:spPr>
          <a:xfrm>
            <a:off x="868680" y="4434840"/>
            <a:ext cx="740592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i="1" strike="noStrike" spc="-1">
                <a:solidFill>
                  <a:srgbClr val="607D8B"/>
                </a:solidFill>
                <a:latin typeface="Calibri"/>
                <a:ea typeface="Calibri"/>
              </a:rPr>
              <a:t>Find boundary points, test intervals.  Vertical asymptotes at x = −2 and x = 2.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7" name="Shape 1"/>
          <p:cNvSpPr/>
          <p:nvPr/>
        </p:nvSpPr>
        <p:spPr>
          <a:xfrm>
            <a:off x="0" y="0"/>
            <a:ext cx="54000" cy="51429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8" name="Text 2"/>
          <p:cNvSpPr/>
          <p:nvPr/>
        </p:nvSpPr>
        <p:spPr>
          <a:xfrm>
            <a:off x="457200" y="274320"/>
            <a:ext cx="822888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strike="noStrike" spc="-1">
                <a:solidFill>
                  <a:srgbClr val="1A2D42"/>
                </a:solidFill>
                <a:latin typeface="Arial"/>
                <a:ea typeface="Arial"/>
              </a:rPr>
              <a:t>SOLVING LOGARITHMIC EQUATIONS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9" name="Text 3"/>
          <p:cNvSpPr/>
          <p:nvPr/>
        </p:nvSpPr>
        <p:spPr>
          <a:xfrm>
            <a:off x="457200" y="822960"/>
            <a:ext cx="82288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strike="noStrike" spc="-1">
                <a:solidFill>
                  <a:srgbClr val="2C3E50"/>
                </a:solidFill>
                <a:latin typeface="Calibri"/>
                <a:ea typeface="Calibri"/>
              </a:rPr>
              <a:t>Strategy: Convert to exponential form or use the one-to-one property.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0" name="Shape 4"/>
          <p:cNvSpPr/>
          <p:nvPr/>
        </p:nvSpPr>
        <p:spPr>
          <a:xfrm>
            <a:off x="640080" y="1325880"/>
            <a:ext cx="3748320" cy="1645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1" name="Shape 5"/>
          <p:cNvSpPr/>
          <p:nvPr/>
        </p:nvSpPr>
        <p:spPr>
          <a:xfrm>
            <a:off x="640080" y="1325880"/>
            <a:ext cx="54000" cy="1645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2" name="Text 6"/>
          <p:cNvSpPr/>
          <p:nvPr/>
        </p:nvSpPr>
        <p:spPr>
          <a:xfrm>
            <a:off x="868680" y="1371600"/>
            <a:ext cx="31996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0E9AA7"/>
                </a:solidFill>
                <a:latin typeface="Arial"/>
                <a:ea typeface="Arial"/>
              </a:rPr>
              <a:t>Method 1: Convert to Exponential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3" name="Text 7"/>
          <p:cNvSpPr/>
          <p:nvPr/>
        </p:nvSpPr>
        <p:spPr>
          <a:xfrm>
            <a:off x="868680" y="1737360"/>
            <a:ext cx="31996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Solve:  log</a:t>
            </a:r>
            <a:r>
              <a:rPr lang="en-US" sz="10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2</a:t>
            </a:r>
            <a:r>
              <a:rPr lang="en-US" sz="15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</a:t>
            </a:r>
            <a:r>
              <a:rPr lang="en-US" sz="15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x</a:t>
            </a:r>
            <a:r>
              <a:rPr lang="en-US" sz="15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 − 5) = 4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4" name="Text 8"/>
          <p:cNvSpPr/>
          <p:nvPr/>
        </p:nvSpPr>
        <p:spPr>
          <a:xfrm>
            <a:off x="868680" y="2057400"/>
            <a:ext cx="3199680" cy="822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Convert:  </a:t>
            </a: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− 5 = 2</a:t>
            </a:r>
            <a:r>
              <a:rPr lang="en-US" sz="800" b="0" strike="noStrike" spc="-1" baseline="30000">
                <a:solidFill>
                  <a:srgbClr val="2C3E50"/>
                </a:solidFill>
                <a:latin typeface="Cambria Math"/>
                <a:ea typeface="Cambria Math"/>
              </a:rPr>
              <a:t>4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16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Solve:  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16 + 5 = </a:t>
            </a:r>
            <a:r>
              <a:rPr lang="en-US" sz="1300" b="1" strike="noStrike" spc="-1">
                <a:solidFill>
                  <a:srgbClr val="2C3E50"/>
                </a:solidFill>
                <a:latin typeface="Cambria Math"/>
                <a:ea typeface="Cambria Math"/>
              </a:rPr>
              <a:t>21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Check: log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strike="noStrike" spc="-1" baseline="-40000">
                <a:solidFill>
                  <a:srgbClr val="2C3E50"/>
                </a:solidFill>
                <a:latin typeface="Cambria Math"/>
                <a:ea typeface="Cambria Math"/>
              </a:rPr>
              <a:t>2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(21 − 5) = log</a:t>
            </a:r>
            <a:r>
              <a:rPr lang="en-US" sz="800" b="0" strike="noStrike" spc="-1" baseline="-40000">
                <a:solidFill>
                  <a:srgbClr val="2C3E50"/>
                </a:solidFill>
                <a:latin typeface="Cambria Math"/>
                <a:ea typeface="Cambria Math"/>
              </a:rPr>
              <a:t>2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(16) = 4 ✓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5" name="Shape 9"/>
          <p:cNvSpPr/>
          <p:nvPr/>
        </p:nvSpPr>
        <p:spPr>
          <a:xfrm>
            <a:off x="4754880" y="1325880"/>
            <a:ext cx="3748320" cy="1645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6" name="Shape 10"/>
          <p:cNvSpPr/>
          <p:nvPr/>
        </p:nvSpPr>
        <p:spPr>
          <a:xfrm>
            <a:off x="4754880" y="1325880"/>
            <a:ext cx="54000" cy="1645200"/>
          </a:xfrm>
          <a:prstGeom prst="rect">
            <a:avLst/>
          </a:prstGeom>
          <a:solidFill>
            <a:srgbClr val="E8734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7" name="Text 11"/>
          <p:cNvSpPr/>
          <p:nvPr/>
        </p:nvSpPr>
        <p:spPr>
          <a:xfrm>
            <a:off x="4983480" y="1371600"/>
            <a:ext cx="31996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E8734A"/>
                </a:solidFill>
                <a:latin typeface="Arial"/>
                <a:ea typeface="Arial"/>
              </a:rPr>
              <a:t>Method 2: One-to-One Property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8" name="Text 12"/>
          <p:cNvSpPr/>
          <p:nvPr/>
        </p:nvSpPr>
        <p:spPr>
          <a:xfrm>
            <a:off x="4983480" y="1737360"/>
            <a:ext cx="338256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Solve:  log</a:t>
            </a:r>
            <a:r>
              <a:rPr lang="en-US" sz="9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5</a:t>
            </a:r>
            <a:r>
              <a:rPr lang="en-US" sz="14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x</a:t>
            </a:r>
            <a:r>
              <a:rPr lang="en-US" sz="9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2</a:t>
            </a:r>
            <a:r>
              <a:rPr lang="en-US" sz="14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 + 4) = log</a:t>
            </a:r>
            <a:r>
              <a:rPr lang="en-US" sz="9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5</a:t>
            </a:r>
            <a:r>
              <a:rPr lang="en-US" sz="14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(3</a:t>
            </a:r>
            <a:r>
              <a:rPr lang="en-US" sz="14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 + 14)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9" name="Text 13"/>
          <p:cNvSpPr/>
          <p:nvPr/>
        </p:nvSpPr>
        <p:spPr>
          <a:xfrm>
            <a:off x="4983480" y="2057400"/>
            <a:ext cx="3382560" cy="822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Drop logs:  </a:t>
            </a: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800" b="0" strike="noStrike" spc="-1" baseline="30000">
                <a:solidFill>
                  <a:srgbClr val="2C3E50"/>
                </a:solidFill>
                <a:latin typeface="Cambria Math"/>
                <a:ea typeface="Cambria Math"/>
              </a:rPr>
              <a:t>2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+ 4 = 3</a:t>
            </a: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+ 14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800" b="0" strike="noStrike" spc="-1" baseline="30000">
                <a:solidFill>
                  <a:srgbClr val="2C3E50"/>
                </a:solidFill>
                <a:latin typeface="Cambria Math"/>
                <a:ea typeface="Cambria Math"/>
              </a:rPr>
              <a:t>2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− 3</a:t>
            </a: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− 10 = 0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− 5)(</a:t>
            </a: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+ 2) = 0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5  or  </a:t>
            </a: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−2    Both check ✓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0" name="Shape 14"/>
          <p:cNvSpPr/>
          <p:nvPr/>
        </p:nvSpPr>
        <p:spPr>
          <a:xfrm>
            <a:off x="640080" y="3246120"/>
            <a:ext cx="7863120" cy="15537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1" name="Shape 15"/>
          <p:cNvSpPr/>
          <p:nvPr/>
        </p:nvSpPr>
        <p:spPr>
          <a:xfrm>
            <a:off x="640080" y="3246120"/>
            <a:ext cx="54000" cy="1553760"/>
          </a:xfrm>
          <a:prstGeom prst="rect">
            <a:avLst/>
          </a:prstGeom>
          <a:solidFill>
            <a:srgbClr val="0C7E8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2" name="Text 16"/>
          <p:cNvSpPr/>
          <p:nvPr/>
        </p:nvSpPr>
        <p:spPr>
          <a:xfrm>
            <a:off x="868680" y="3291840"/>
            <a:ext cx="45712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0C7E88"/>
                </a:solidFill>
                <a:latin typeface="Arial"/>
                <a:ea typeface="Arial"/>
              </a:rPr>
              <a:t>Method 3: Using Inverse Properties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3" name="Text 17"/>
          <p:cNvSpPr/>
          <p:nvPr/>
        </p:nvSpPr>
        <p:spPr>
          <a:xfrm>
            <a:off x="868680" y="3657600"/>
            <a:ext cx="36568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Solve:  e</a:t>
            </a:r>
            <a:r>
              <a:rPr lang="en-US" sz="10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ln 3x</a:t>
            </a:r>
            <a:r>
              <a:rPr lang="en-US" sz="15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 = 0.2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4" name="Text 18"/>
          <p:cNvSpPr/>
          <p:nvPr/>
        </p:nvSpPr>
        <p:spPr>
          <a:xfrm>
            <a:off x="868680" y="3977640"/>
            <a:ext cx="36568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Simplify: 3</a:t>
            </a: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0.2   (since e</a:t>
            </a:r>
            <a:r>
              <a:rPr lang="en-US" sz="800" b="0" strike="noStrike" spc="-1" baseline="30000">
                <a:solidFill>
                  <a:srgbClr val="2C3E50"/>
                </a:solidFill>
                <a:latin typeface="Cambria Math"/>
                <a:ea typeface="Cambria Math"/>
              </a:rPr>
              <a:t>ln u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</a:t>
            </a: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u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)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0.2/3 ≈ </a:t>
            </a:r>
            <a:r>
              <a:rPr lang="en-US" sz="1300" b="1" strike="noStrike" spc="-1">
                <a:solidFill>
                  <a:srgbClr val="2C3E50"/>
                </a:solidFill>
                <a:latin typeface="Cambria Math"/>
                <a:ea typeface="Cambria Math"/>
              </a:rPr>
              <a:t>0.067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5" name="Text 19"/>
          <p:cNvSpPr/>
          <p:nvPr/>
        </p:nvSpPr>
        <p:spPr>
          <a:xfrm>
            <a:off x="4983480" y="3657600"/>
            <a:ext cx="36568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Solve:  10</a:t>
            </a:r>
            <a:r>
              <a:rPr lang="en-US" sz="10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2x−1</a:t>
            </a:r>
            <a:r>
              <a:rPr lang="en-US" sz="15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 = 145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6" name="Text 20"/>
          <p:cNvSpPr/>
          <p:nvPr/>
        </p:nvSpPr>
        <p:spPr>
          <a:xfrm>
            <a:off x="4983480" y="3977640"/>
            <a:ext cx="36568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Take log: 2</a:t>
            </a: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− 1 = log(145)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3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(log(145) + 1)/2 ≈ </a:t>
            </a:r>
            <a:r>
              <a:rPr lang="en-US" sz="1300" b="1" strike="noStrike" spc="-1">
                <a:solidFill>
                  <a:srgbClr val="2C3E50"/>
                </a:solidFill>
                <a:latin typeface="Cambria Math"/>
                <a:ea typeface="Cambria Math"/>
              </a:rPr>
              <a:t>1.581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8" name="Shape 1"/>
          <p:cNvSpPr/>
          <p:nvPr/>
        </p:nvSpPr>
        <p:spPr>
          <a:xfrm>
            <a:off x="0" y="0"/>
            <a:ext cx="54000" cy="51429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9" name="Text 2"/>
          <p:cNvSpPr/>
          <p:nvPr/>
        </p:nvSpPr>
        <p:spPr>
          <a:xfrm>
            <a:off x="457200" y="274320"/>
            <a:ext cx="731448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600" b="1" strike="noStrike" spc="-1">
                <a:solidFill>
                  <a:srgbClr val="1A2D42"/>
                </a:solidFill>
                <a:latin typeface="Arial"/>
                <a:ea typeface="Arial"/>
              </a:rPr>
              <a:t>TRY IT: SOLVE LOGARITHMIC EQUATIONS</a:t>
            </a:r>
            <a:endParaRPr lang="en-U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0" name="Shape 3"/>
          <p:cNvSpPr/>
          <p:nvPr/>
        </p:nvSpPr>
        <p:spPr>
          <a:xfrm>
            <a:off x="8138160" y="228600"/>
            <a:ext cx="639360" cy="639360"/>
          </a:xfrm>
          <a:solidFill>
            <a:srgbClr val="F5C54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01" name="Image 0" descr="preencoded.png"/>
          <p:cNvPicPr/>
          <p:nvPr/>
        </p:nvPicPr>
        <p:blipFill>
          <a:blip r:embed="rId3"/>
          <a:stretch/>
        </p:blipFill>
        <p:spPr>
          <a:xfrm>
            <a:off x="8293680" y="384120"/>
            <a:ext cx="328320" cy="328320"/>
          </a:xfrm>
          <a:prstGeom prst="rect">
            <a:avLst/>
          </a:prstGeom>
          <a:ln w="0">
            <a:noFill/>
          </a:ln>
        </p:spPr>
      </p:pic>
      <p:sp>
        <p:nvSpPr>
          <p:cNvPr id="502" name="Shape 4"/>
          <p:cNvSpPr/>
          <p:nvPr/>
        </p:nvSpPr>
        <p:spPr>
          <a:xfrm>
            <a:off x="640080" y="1051560"/>
            <a:ext cx="7863120" cy="45648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3" name="Shape 5"/>
          <p:cNvSpPr/>
          <p:nvPr/>
        </p:nvSpPr>
        <p:spPr>
          <a:xfrm>
            <a:off x="640080" y="1051560"/>
            <a:ext cx="54000" cy="456480"/>
          </a:xfrm>
          <a:prstGeom prst="rect">
            <a:avLst/>
          </a:prstGeom>
          <a:solidFill>
            <a:srgbClr val="F5C54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4" name="Text 6"/>
          <p:cNvSpPr/>
          <p:nvPr/>
        </p:nvSpPr>
        <p:spPr>
          <a:xfrm>
            <a:off x="868680" y="1051560"/>
            <a:ext cx="73144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strike="noStrike" spc="-1">
                <a:solidFill>
                  <a:srgbClr val="2C3E50"/>
                </a:solidFill>
                <a:latin typeface="Calibri"/>
                <a:ea typeface="Calibri"/>
              </a:rPr>
              <a:t>Solve each equation.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5" name="Shape 7"/>
          <p:cNvSpPr/>
          <p:nvPr/>
        </p:nvSpPr>
        <p:spPr>
          <a:xfrm>
            <a:off x="1097280" y="1783080"/>
            <a:ext cx="6948720" cy="54792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6" name="Shape 8"/>
          <p:cNvSpPr/>
          <p:nvPr/>
        </p:nvSpPr>
        <p:spPr>
          <a:xfrm>
            <a:off x="1097280" y="1783080"/>
            <a:ext cx="54000" cy="54792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7" name="Text 9"/>
          <p:cNvSpPr/>
          <p:nvPr/>
        </p:nvSpPr>
        <p:spPr>
          <a:xfrm>
            <a:off x="1280160" y="1783080"/>
            <a:ext cx="6582960" cy="54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7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a)   ln(</a:t>
            </a:r>
            <a:r>
              <a:rPr lang="en-US" sz="17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x</a:t>
            </a:r>
            <a:r>
              <a:rPr lang="en-US" sz="11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2</a:t>
            </a:r>
            <a:r>
              <a:rPr lang="en-US" sz="17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 − </a:t>
            </a:r>
            <a:r>
              <a:rPr lang="en-US" sz="17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x</a:t>
            </a:r>
            <a:r>
              <a:rPr lang="en-US" sz="17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) = ln 6</a:t>
            </a:r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8" name="Shape 10"/>
          <p:cNvSpPr/>
          <p:nvPr/>
        </p:nvSpPr>
        <p:spPr>
          <a:xfrm>
            <a:off x="1097280" y="2468880"/>
            <a:ext cx="6948720" cy="54792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9" name="Shape 11"/>
          <p:cNvSpPr/>
          <p:nvPr/>
        </p:nvSpPr>
        <p:spPr>
          <a:xfrm>
            <a:off x="1097280" y="2468880"/>
            <a:ext cx="54000" cy="54792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0" name="Text 12"/>
          <p:cNvSpPr/>
          <p:nvPr/>
        </p:nvSpPr>
        <p:spPr>
          <a:xfrm>
            <a:off x="1280160" y="2468880"/>
            <a:ext cx="6582960" cy="54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7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b)   e</a:t>
            </a:r>
            <a:r>
              <a:rPr lang="en-US" sz="11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1−4t</a:t>
            </a:r>
            <a:r>
              <a:rPr lang="en-US" sz="17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 = 12.405    (solve for </a:t>
            </a:r>
            <a:r>
              <a:rPr lang="en-US" sz="17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t</a:t>
            </a:r>
            <a:r>
              <a:rPr lang="en-US" sz="17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)</a:t>
            </a:r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1" name="Shape 13"/>
          <p:cNvSpPr/>
          <p:nvPr/>
        </p:nvSpPr>
        <p:spPr>
          <a:xfrm>
            <a:off x="1097280" y="3154680"/>
            <a:ext cx="6948720" cy="54792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2" name="Shape 14"/>
          <p:cNvSpPr/>
          <p:nvPr/>
        </p:nvSpPr>
        <p:spPr>
          <a:xfrm>
            <a:off x="1097280" y="3154680"/>
            <a:ext cx="54000" cy="54792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3" name="Text 15"/>
          <p:cNvSpPr/>
          <p:nvPr/>
        </p:nvSpPr>
        <p:spPr>
          <a:xfrm>
            <a:off x="1280160" y="3154680"/>
            <a:ext cx="6582960" cy="54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7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c)   log</a:t>
            </a:r>
            <a:r>
              <a:rPr lang="en-US" sz="11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x</a:t>
            </a:r>
            <a:r>
              <a:rPr lang="en-US" sz="17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(232) = 21    (solve for </a:t>
            </a:r>
            <a:r>
              <a:rPr lang="en-US" sz="17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x</a:t>
            </a:r>
            <a:r>
              <a:rPr lang="en-US" sz="17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, round to 3 dec.)</a:t>
            </a:r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4" name="Shape 16"/>
          <p:cNvSpPr/>
          <p:nvPr/>
        </p:nvSpPr>
        <p:spPr>
          <a:xfrm>
            <a:off x="1097280" y="3840480"/>
            <a:ext cx="6948720" cy="54792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5" name="Shape 17"/>
          <p:cNvSpPr/>
          <p:nvPr/>
        </p:nvSpPr>
        <p:spPr>
          <a:xfrm>
            <a:off x="1097280" y="3840480"/>
            <a:ext cx="54000" cy="54792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6" name="Text 18"/>
          <p:cNvSpPr/>
          <p:nvPr/>
        </p:nvSpPr>
        <p:spPr>
          <a:xfrm>
            <a:off x="1280160" y="3840480"/>
            <a:ext cx="6582960" cy="54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7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d)   3</a:t>
            </a:r>
            <a:r>
              <a:rPr lang="en-US" sz="11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x</a:t>
            </a:r>
            <a:r>
              <a:rPr lang="en-US" sz="17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 = 175    (round to 3 decimal places)</a:t>
            </a:r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7" name="Text 19"/>
          <p:cNvSpPr/>
          <p:nvPr/>
        </p:nvSpPr>
        <p:spPr>
          <a:xfrm>
            <a:off x="457200" y="4572000"/>
            <a:ext cx="82288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607D8B"/>
                </a:solidFill>
                <a:latin typeface="Calibri"/>
                <a:ea typeface="Calibri"/>
              </a:rPr>
              <a:t>Pause and try this before advancing!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9" name="Shape 1"/>
          <p:cNvSpPr/>
          <p:nvPr/>
        </p:nvSpPr>
        <p:spPr>
          <a:xfrm>
            <a:off x="0" y="0"/>
            <a:ext cx="54000" cy="51429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0" name="Text 2"/>
          <p:cNvSpPr/>
          <p:nvPr/>
        </p:nvSpPr>
        <p:spPr>
          <a:xfrm>
            <a:off x="457200" y="274320"/>
            <a:ext cx="731448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strike="noStrike" spc="-1">
                <a:solidFill>
                  <a:srgbClr val="1A2D42"/>
                </a:solidFill>
                <a:latin typeface="Arial"/>
                <a:ea typeface="Arial"/>
              </a:rPr>
              <a:t>SOLUTION: SOLVE LOGARITHMIC EQUATIONS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1" name="Shape 3"/>
          <p:cNvSpPr/>
          <p:nvPr/>
        </p:nvSpPr>
        <p:spPr>
          <a:xfrm>
            <a:off x="8138160" y="228600"/>
            <a:ext cx="639360" cy="639360"/>
          </a:xfrm>
          <a:solidFill>
            <a:srgbClr val="2ECC7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22" name="Image 0" descr="preencoded.png"/>
          <p:cNvPicPr/>
          <p:nvPr/>
        </p:nvPicPr>
        <p:blipFill>
          <a:blip r:embed="rId3"/>
          <a:stretch/>
        </p:blipFill>
        <p:spPr>
          <a:xfrm>
            <a:off x="8293680" y="384120"/>
            <a:ext cx="328320" cy="328320"/>
          </a:xfrm>
          <a:prstGeom prst="rect">
            <a:avLst/>
          </a:prstGeom>
          <a:ln w="0">
            <a:noFill/>
          </a:ln>
        </p:spPr>
      </p:pic>
      <p:sp>
        <p:nvSpPr>
          <p:cNvPr id="523" name="Shape 4"/>
          <p:cNvSpPr/>
          <p:nvPr/>
        </p:nvSpPr>
        <p:spPr>
          <a:xfrm>
            <a:off x="640080" y="1005840"/>
            <a:ext cx="3748320" cy="146232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4" name="Shape 5"/>
          <p:cNvSpPr/>
          <p:nvPr/>
        </p:nvSpPr>
        <p:spPr>
          <a:xfrm>
            <a:off x="640080" y="1005840"/>
            <a:ext cx="54000" cy="146232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5" name="Text 6"/>
          <p:cNvSpPr/>
          <p:nvPr/>
        </p:nvSpPr>
        <p:spPr>
          <a:xfrm>
            <a:off x="868680" y="1033200"/>
            <a:ext cx="31996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a)  ln(x</a:t>
            </a:r>
            <a:r>
              <a:rPr lang="en-US" sz="9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2</a:t>
            </a:r>
            <a:r>
              <a:rPr lang="en-US" sz="14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 − x) = ln 6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6" name="Text 7"/>
          <p:cNvSpPr/>
          <p:nvPr/>
        </p:nvSpPr>
        <p:spPr>
          <a:xfrm>
            <a:off x="868680" y="1325880"/>
            <a:ext cx="3199680" cy="105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One-to-one: </a:t>
            </a: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800" b="0" strike="noStrike" spc="-1" baseline="30000">
                <a:solidFill>
                  <a:srgbClr val="2C3E50"/>
                </a:solidFill>
                <a:latin typeface="Cambria Math"/>
                <a:ea typeface="Cambria Math"/>
              </a:rPr>
              <a:t>2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− </a:t>
            </a: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6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800" b="0" strike="noStrike" spc="-1" baseline="30000">
                <a:solidFill>
                  <a:srgbClr val="2C3E50"/>
                </a:solidFill>
                <a:latin typeface="Cambria Math"/>
                <a:ea typeface="Cambria Math"/>
              </a:rPr>
              <a:t>2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− </a:t>
            </a: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− 6 = 0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</a:t>
            </a: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− 3)(</a:t>
            </a: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+ 2) = 0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3 or </a:t>
            </a: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−2   Both check ✓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7" name="Shape 8"/>
          <p:cNvSpPr/>
          <p:nvPr/>
        </p:nvSpPr>
        <p:spPr>
          <a:xfrm>
            <a:off x="4754880" y="1005840"/>
            <a:ext cx="3748320" cy="146232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8" name="Shape 9"/>
          <p:cNvSpPr/>
          <p:nvPr/>
        </p:nvSpPr>
        <p:spPr>
          <a:xfrm>
            <a:off x="4754880" y="1005840"/>
            <a:ext cx="54000" cy="1462320"/>
          </a:xfrm>
          <a:prstGeom prst="rect">
            <a:avLst/>
          </a:prstGeom>
          <a:solidFill>
            <a:srgbClr val="E8734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9" name="Text 10"/>
          <p:cNvSpPr/>
          <p:nvPr/>
        </p:nvSpPr>
        <p:spPr>
          <a:xfrm>
            <a:off x="4983480" y="1033200"/>
            <a:ext cx="31996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b)  e</a:t>
            </a:r>
            <a:r>
              <a:rPr lang="en-US" sz="9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1−4t</a:t>
            </a:r>
            <a:r>
              <a:rPr lang="en-US" sz="14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 = 12.405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0" name="Text 11"/>
          <p:cNvSpPr/>
          <p:nvPr/>
        </p:nvSpPr>
        <p:spPr>
          <a:xfrm>
            <a:off x="4983480" y="1325880"/>
            <a:ext cx="3199680" cy="913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Take ln: 1 − 4</a:t>
            </a: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t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ln(12.405)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−4</a:t>
            </a: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t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ln(12.405) − 1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t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(ln(12.405) − 1)/(−4)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t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≈ </a:t>
            </a:r>
            <a:r>
              <a:rPr lang="en-US" sz="1200" b="1" strike="noStrike" spc="-1">
                <a:solidFill>
                  <a:srgbClr val="2C3E50"/>
                </a:solidFill>
                <a:latin typeface="Cambria Math"/>
                <a:ea typeface="Cambria Math"/>
              </a:rPr>
              <a:t>−0.380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1" name="Shape 12"/>
          <p:cNvSpPr/>
          <p:nvPr/>
        </p:nvSpPr>
        <p:spPr>
          <a:xfrm>
            <a:off x="640080" y="2697480"/>
            <a:ext cx="3748320" cy="11880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2" name="Shape 13"/>
          <p:cNvSpPr/>
          <p:nvPr/>
        </p:nvSpPr>
        <p:spPr>
          <a:xfrm>
            <a:off x="640080" y="2697480"/>
            <a:ext cx="54000" cy="1188000"/>
          </a:xfrm>
          <a:prstGeom prst="rect">
            <a:avLst/>
          </a:prstGeom>
          <a:solidFill>
            <a:srgbClr val="0C7E8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3" name="Text 14"/>
          <p:cNvSpPr/>
          <p:nvPr/>
        </p:nvSpPr>
        <p:spPr>
          <a:xfrm>
            <a:off x="868680" y="2724840"/>
            <a:ext cx="31996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c)  log</a:t>
            </a:r>
            <a:r>
              <a:rPr lang="en-US" sz="9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x</a:t>
            </a:r>
            <a:r>
              <a:rPr lang="en-US" sz="14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(232) = 21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4" name="Text 15"/>
          <p:cNvSpPr/>
          <p:nvPr/>
        </p:nvSpPr>
        <p:spPr>
          <a:xfrm>
            <a:off x="868680" y="3017520"/>
            <a:ext cx="3199680" cy="73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Exponential form: </a:t>
            </a: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800" b="0" strike="noStrike" spc="-1" baseline="30000">
                <a:solidFill>
                  <a:srgbClr val="2C3E50"/>
                </a:solidFill>
                <a:latin typeface="Cambria Math"/>
                <a:ea typeface="Cambria Math"/>
              </a:rPr>
              <a:t>21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232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232</a:t>
            </a:r>
            <a:r>
              <a:rPr lang="en-US" sz="800" b="0" strike="noStrike" spc="-1" baseline="30000">
                <a:solidFill>
                  <a:srgbClr val="2C3E50"/>
                </a:solidFill>
                <a:latin typeface="Cambria Math"/>
                <a:ea typeface="Cambria Math"/>
              </a:rPr>
              <a:t>1/21</a:t>
            </a:r>
            <a:endParaRPr lang="en-US" sz="8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≈ </a:t>
            </a:r>
            <a:r>
              <a:rPr lang="en-US" sz="1200" b="1" strike="noStrike" spc="-1">
                <a:solidFill>
                  <a:srgbClr val="2C3E50"/>
                </a:solidFill>
                <a:latin typeface="Cambria Math"/>
                <a:ea typeface="Cambria Math"/>
              </a:rPr>
              <a:t>1.295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5" name="Shape 16"/>
          <p:cNvSpPr/>
          <p:nvPr/>
        </p:nvSpPr>
        <p:spPr>
          <a:xfrm>
            <a:off x="4754880" y="2697480"/>
            <a:ext cx="3748320" cy="11880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6" name="Shape 17"/>
          <p:cNvSpPr/>
          <p:nvPr/>
        </p:nvSpPr>
        <p:spPr>
          <a:xfrm>
            <a:off x="4754880" y="2697480"/>
            <a:ext cx="54000" cy="1188000"/>
          </a:xfrm>
          <a:prstGeom prst="rect">
            <a:avLst/>
          </a:prstGeom>
          <a:solidFill>
            <a:srgbClr val="D4A83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7" name="Text 18"/>
          <p:cNvSpPr/>
          <p:nvPr/>
        </p:nvSpPr>
        <p:spPr>
          <a:xfrm>
            <a:off x="4983480" y="2724840"/>
            <a:ext cx="31996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d)  3</a:t>
            </a:r>
            <a:r>
              <a:rPr lang="en-US" sz="9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x</a:t>
            </a:r>
            <a:r>
              <a:rPr lang="en-US" sz="14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 = 175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8" name="Text 19"/>
          <p:cNvSpPr/>
          <p:nvPr/>
        </p:nvSpPr>
        <p:spPr>
          <a:xfrm>
            <a:off x="4983480" y="3017520"/>
            <a:ext cx="3199680" cy="73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Take log: </a:t>
            </a: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· log(3) = log(175)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log(175)/log(3)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2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≈ </a:t>
            </a:r>
            <a:r>
              <a:rPr lang="en-US" sz="1200" b="1" strike="noStrike" spc="-1">
                <a:solidFill>
                  <a:srgbClr val="2C3E50"/>
                </a:solidFill>
                <a:latin typeface="Cambria Math"/>
                <a:ea typeface="Cambria Math"/>
              </a:rPr>
              <a:t>4.700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9" name="Shape 20"/>
          <p:cNvSpPr/>
          <p:nvPr/>
        </p:nvSpPr>
        <p:spPr>
          <a:xfrm>
            <a:off x="640080" y="4160520"/>
            <a:ext cx="7863120" cy="68508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0" name="Shape 21"/>
          <p:cNvSpPr/>
          <p:nvPr/>
        </p:nvSpPr>
        <p:spPr>
          <a:xfrm>
            <a:off x="640080" y="4160520"/>
            <a:ext cx="54000" cy="685080"/>
          </a:xfrm>
          <a:prstGeom prst="rect">
            <a:avLst/>
          </a:prstGeom>
          <a:solidFill>
            <a:srgbClr val="CC333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1" name="Text 22"/>
          <p:cNvSpPr/>
          <p:nvPr/>
        </p:nvSpPr>
        <p:spPr>
          <a:xfrm>
            <a:off x="868680" y="4187880"/>
            <a:ext cx="27424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CC3333"/>
                </a:solidFill>
                <a:latin typeface="Arial"/>
                <a:ea typeface="Arial"/>
              </a:rPr>
              <a:t>Always check your answers!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2" name="Text 23"/>
          <p:cNvSpPr/>
          <p:nvPr/>
        </p:nvSpPr>
        <p:spPr>
          <a:xfrm>
            <a:off x="868680" y="4480560"/>
            <a:ext cx="740592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strike="noStrike" spc="-1">
                <a:solidFill>
                  <a:srgbClr val="2C3E50"/>
                </a:solidFill>
                <a:latin typeface="Calibri"/>
                <a:ea typeface="Calibri"/>
              </a:rPr>
              <a:t>Verify all log arguments remain positive.  Extraneous solutions can arise with logarithms.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D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4" name="Shape 1"/>
          <p:cNvSpPr/>
          <p:nvPr/>
        </p:nvSpPr>
        <p:spPr>
          <a:xfrm>
            <a:off x="548640" y="274320"/>
            <a:ext cx="593640" cy="593640"/>
          </a:xfr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45" name="Image 0" descr="preencoded.png"/>
          <p:cNvPicPr/>
          <p:nvPr/>
        </p:nvPicPr>
        <p:blipFill>
          <a:blip r:embed="rId3"/>
          <a:stretch/>
        </p:blipFill>
        <p:spPr>
          <a:xfrm>
            <a:off x="667440" y="393120"/>
            <a:ext cx="346680" cy="346680"/>
          </a:xfrm>
          <a:prstGeom prst="rect">
            <a:avLst/>
          </a:prstGeom>
          <a:ln w="0">
            <a:noFill/>
          </a:ln>
        </p:spPr>
      </p:pic>
      <p:sp>
        <p:nvSpPr>
          <p:cNvPr id="546" name="Text 2"/>
          <p:cNvSpPr/>
          <p:nvPr/>
        </p:nvSpPr>
        <p:spPr>
          <a:xfrm>
            <a:off x="1325880" y="274320"/>
            <a:ext cx="7314480" cy="59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strike="noStrike" spc="-1">
                <a:solidFill>
                  <a:srgbClr val="FFFFFF"/>
                </a:solidFill>
                <a:latin typeface="Arial"/>
                <a:ea typeface="Arial"/>
              </a:rPr>
              <a:t>CHANGE-OF-BASE FORMULA</a:t>
            </a:r>
            <a:endParaRPr lang="en-US" sz="2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7" name="Text 3"/>
          <p:cNvSpPr/>
          <p:nvPr/>
        </p:nvSpPr>
        <p:spPr>
          <a:xfrm>
            <a:off x="457200" y="1051560"/>
            <a:ext cx="82288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8FAAB8"/>
                </a:solidFill>
                <a:latin typeface="Calibri"/>
                <a:ea typeface="Calibri"/>
              </a:rPr>
              <a:t>Your calculator only has LOG (base 10) and LN (base e). To evaluate other bases, convert!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8" name="Shape 4"/>
          <p:cNvSpPr/>
          <p:nvPr/>
        </p:nvSpPr>
        <p:spPr>
          <a:xfrm>
            <a:off x="1371600" y="1600200"/>
            <a:ext cx="6400080" cy="1188000"/>
          </a:xfrm>
          <a:prstGeom prst="rect">
            <a:avLst/>
          </a:prstGeom>
          <a:solidFill>
            <a:srgbClr val="1B6B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9" name="Text 5"/>
          <p:cNvSpPr/>
          <p:nvPr/>
        </p:nvSpPr>
        <p:spPr>
          <a:xfrm>
            <a:off x="1371600" y="1645920"/>
            <a:ext cx="6400080" cy="73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log</a:t>
            </a:r>
            <a:r>
              <a:rPr lang="en-US" sz="1600" b="0" strike="noStrike" spc="-1" baseline="-40000">
                <a:solidFill>
                  <a:srgbClr val="FFFFFF"/>
                </a:solidFill>
                <a:latin typeface="Cambria Math"/>
                <a:ea typeface="Cambria Math"/>
              </a:rPr>
              <a:t>a</a:t>
            </a:r>
            <a:r>
              <a:rPr lang="en-US" sz="2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(</a:t>
            </a:r>
            <a:r>
              <a:rPr lang="en-US" sz="24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x</a:t>
            </a:r>
            <a:r>
              <a:rPr lang="en-US" sz="2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)  =  log(</a:t>
            </a:r>
            <a:r>
              <a:rPr lang="en-US" sz="24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x</a:t>
            </a:r>
            <a:r>
              <a:rPr lang="en-US" sz="2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) / log(</a:t>
            </a:r>
            <a:r>
              <a:rPr lang="en-US" sz="24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a</a:t>
            </a:r>
            <a:r>
              <a:rPr lang="en-US" sz="2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)  =  ln(</a:t>
            </a:r>
            <a:r>
              <a:rPr lang="en-US" sz="24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x</a:t>
            </a:r>
            <a:r>
              <a:rPr lang="en-US" sz="2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) / ln(</a:t>
            </a:r>
            <a:r>
              <a:rPr lang="en-US" sz="24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a</a:t>
            </a:r>
            <a:r>
              <a:rPr lang="en-US" sz="2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)</a:t>
            </a:r>
            <a:endParaRPr lang="en-US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0" name="Text 6"/>
          <p:cNvSpPr/>
          <p:nvPr/>
        </p:nvSpPr>
        <p:spPr>
          <a:xfrm>
            <a:off x="1371600" y="2331720"/>
            <a:ext cx="64000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F5C542"/>
                </a:solidFill>
                <a:latin typeface="Cambria Math"/>
                <a:ea typeface="Cambria Math"/>
              </a:rPr>
              <a:t>"To convert from base a, divide by log(a)."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1" name="Shape 7"/>
          <p:cNvSpPr/>
          <p:nvPr/>
        </p:nvSpPr>
        <p:spPr>
          <a:xfrm>
            <a:off x="457200" y="3063240"/>
            <a:ext cx="8228880" cy="1645200"/>
          </a:xfrm>
          <a:prstGeom prst="rect">
            <a:avLst/>
          </a:prstGeom>
          <a:solidFill>
            <a:srgbClr val="16586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2" name="Text 8"/>
          <p:cNvSpPr/>
          <p:nvPr/>
        </p:nvSpPr>
        <p:spPr>
          <a:xfrm>
            <a:off x="640080" y="3108960"/>
            <a:ext cx="4571280" cy="41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5C542"/>
                </a:solidFill>
                <a:latin typeface="Cambria Math"/>
                <a:ea typeface="Cambria Math"/>
              </a:rPr>
              <a:t>Example:  Evaluate  log</a:t>
            </a:r>
            <a:r>
              <a:rPr lang="en-US" sz="1000" b="0" strike="noStrike" spc="-1" baseline="-40000">
                <a:solidFill>
                  <a:srgbClr val="F5C542"/>
                </a:solidFill>
                <a:latin typeface="Cambria Math"/>
                <a:ea typeface="Cambria Math"/>
              </a:rPr>
              <a:t>4</a:t>
            </a:r>
            <a:r>
              <a:rPr lang="en-US" sz="1600" b="1" strike="noStrike" spc="-1">
                <a:solidFill>
                  <a:srgbClr val="F5C542"/>
                </a:solidFill>
                <a:latin typeface="Cambria Math"/>
                <a:ea typeface="Cambria Math"/>
              </a:rPr>
              <a:t>(25)</a:t>
            </a:r>
            <a:endParaRPr lang="en-US" sz="16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3" name="Text 9"/>
          <p:cNvSpPr/>
          <p:nvPr/>
        </p:nvSpPr>
        <p:spPr>
          <a:xfrm>
            <a:off x="640080" y="3520440"/>
            <a:ext cx="13708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FFFFFF"/>
                </a:solidFill>
                <a:latin typeface="Arial"/>
                <a:ea typeface="Arial"/>
              </a:rPr>
              <a:t>Using LOG:</a:t>
            </a:r>
            <a:endParaRPr lang="en-US" sz="13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4" name="Text 10"/>
          <p:cNvSpPr/>
          <p:nvPr/>
        </p:nvSpPr>
        <p:spPr>
          <a:xfrm>
            <a:off x="640080" y="3794760"/>
            <a:ext cx="77716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log</a:t>
            </a:r>
            <a:r>
              <a:rPr lang="en-US" sz="900" b="0" strike="noStrike" spc="-1" baseline="-40000">
                <a:solidFill>
                  <a:srgbClr val="FFFFFF"/>
                </a:solidFill>
                <a:latin typeface="Cambria Math"/>
                <a:ea typeface="Cambria Math"/>
              </a:rPr>
              <a:t>4</a:t>
            </a: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(25) = log(25) / log(4) = 1.39794 / 0.60206 ≈ </a:t>
            </a:r>
            <a:r>
              <a:rPr lang="en-US" sz="14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2.322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5" name="Text 11"/>
          <p:cNvSpPr/>
          <p:nvPr/>
        </p:nvSpPr>
        <p:spPr>
          <a:xfrm>
            <a:off x="640080" y="4114800"/>
            <a:ext cx="13708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FFFFFF"/>
                </a:solidFill>
                <a:latin typeface="Arial"/>
                <a:ea typeface="Arial"/>
              </a:rPr>
              <a:t>Using LN:</a:t>
            </a:r>
            <a:endParaRPr lang="en-US" sz="13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6" name="Text 12"/>
          <p:cNvSpPr/>
          <p:nvPr/>
        </p:nvSpPr>
        <p:spPr>
          <a:xfrm>
            <a:off x="640080" y="4343400"/>
            <a:ext cx="77716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log</a:t>
            </a:r>
            <a:r>
              <a:rPr lang="en-US" sz="900" b="0" strike="noStrike" spc="-1" baseline="-40000">
                <a:solidFill>
                  <a:srgbClr val="FFFFFF"/>
                </a:solidFill>
                <a:latin typeface="Cambria Math"/>
                <a:ea typeface="Cambria Math"/>
              </a:rPr>
              <a:t>4</a:t>
            </a: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(25) = ln(25) / ln(4) = 3.21888 / 1.38629 ≈ </a:t>
            </a:r>
            <a:r>
              <a:rPr lang="en-US" sz="14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2.322</a:t>
            </a:r>
            <a:r>
              <a:rPr lang="en-US" sz="14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  (same answer!)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8" name="Shape 1"/>
          <p:cNvSpPr/>
          <p:nvPr/>
        </p:nvSpPr>
        <p:spPr>
          <a:xfrm>
            <a:off x="0" y="0"/>
            <a:ext cx="54000" cy="51429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9" name="Text 2"/>
          <p:cNvSpPr/>
          <p:nvPr/>
        </p:nvSpPr>
        <p:spPr>
          <a:xfrm>
            <a:off x="457200" y="274320"/>
            <a:ext cx="731448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600" b="1" strike="noStrike" spc="-1">
                <a:solidFill>
                  <a:srgbClr val="1A2D42"/>
                </a:solidFill>
                <a:latin typeface="Arial"/>
                <a:ea typeface="Arial"/>
              </a:rPr>
              <a:t>TRY IT: CHANGE-OF-BASE FORMULA</a:t>
            </a:r>
            <a:endParaRPr lang="en-U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Shape 3"/>
          <p:cNvSpPr/>
          <p:nvPr/>
        </p:nvSpPr>
        <p:spPr>
          <a:xfrm>
            <a:off x="8138160" y="228600"/>
            <a:ext cx="639360" cy="639360"/>
          </a:xfrm>
          <a:solidFill>
            <a:srgbClr val="F5C54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1" name="Image 0" descr="preencoded.png"/>
          <p:cNvPicPr/>
          <p:nvPr/>
        </p:nvPicPr>
        <p:blipFill>
          <a:blip r:embed="rId3"/>
          <a:stretch/>
        </p:blipFill>
        <p:spPr>
          <a:xfrm>
            <a:off x="8293680" y="384120"/>
            <a:ext cx="328320" cy="328320"/>
          </a:xfrm>
          <a:prstGeom prst="rect">
            <a:avLst/>
          </a:prstGeom>
          <a:ln w="0">
            <a:noFill/>
          </a:ln>
        </p:spPr>
      </p:pic>
      <p:sp>
        <p:nvSpPr>
          <p:cNvPr id="562" name="Shape 4"/>
          <p:cNvSpPr/>
          <p:nvPr/>
        </p:nvSpPr>
        <p:spPr>
          <a:xfrm>
            <a:off x="640080" y="1051560"/>
            <a:ext cx="7863120" cy="54792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3" name="Shape 5"/>
          <p:cNvSpPr/>
          <p:nvPr/>
        </p:nvSpPr>
        <p:spPr>
          <a:xfrm>
            <a:off x="640080" y="1051560"/>
            <a:ext cx="54000" cy="547920"/>
          </a:xfrm>
          <a:prstGeom prst="rect">
            <a:avLst/>
          </a:prstGeom>
          <a:solidFill>
            <a:srgbClr val="F5C54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4" name="Text 6"/>
          <p:cNvSpPr/>
          <p:nvPr/>
        </p:nvSpPr>
        <p:spPr>
          <a:xfrm>
            <a:off x="868680" y="1051560"/>
            <a:ext cx="7314480" cy="54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strike="noStrike" spc="-1">
                <a:solidFill>
                  <a:srgbClr val="2C3E50"/>
                </a:solidFill>
                <a:latin typeface="Calibri"/>
                <a:ea typeface="Calibri"/>
              </a:rPr>
              <a:t>Evaluate using change-of-base. Round to 3 decimal places.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5" name="Shape 7"/>
          <p:cNvSpPr/>
          <p:nvPr/>
        </p:nvSpPr>
        <p:spPr>
          <a:xfrm>
            <a:off x="1097280" y="1920240"/>
            <a:ext cx="6948720" cy="54792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6" name="Shape 8"/>
          <p:cNvSpPr/>
          <p:nvPr/>
        </p:nvSpPr>
        <p:spPr>
          <a:xfrm>
            <a:off x="1097280" y="1920240"/>
            <a:ext cx="54000" cy="54792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7" name="Text 9"/>
          <p:cNvSpPr/>
          <p:nvPr/>
        </p:nvSpPr>
        <p:spPr>
          <a:xfrm>
            <a:off x="1280160" y="1920240"/>
            <a:ext cx="6582960" cy="54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a)   log</a:t>
            </a:r>
            <a:r>
              <a:rPr lang="en-US" sz="12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3</a:t>
            </a:r>
            <a:r>
              <a:rPr lang="en-US" sz="18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(50)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8" name="Shape 10"/>
          <p:cNvSpPr/>
          <p:nvPr/>
        </p:nvSpPr>
        <p:spPr>
          <a:xfrm>
            <a:off x="1097280" y="2651760"/>
            <a:ext cx="6948720" cy="54792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9" name="Shape 11"/>
          <p:cNvSpPr/>
          <p:nvPr/>
        </p:nvSpPr>
        <p:spPr>
          <a:xfrm>
            <a:off x="1097280" y="2651760"/>
            <a:ext cx="54000" cy="54792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0" name="Text 12"/>
          <p:cNvSpPr/>
          <p:nvPr/>
        </p:nvSpPr>
        <p:spPr>
          <a:xfrm>
            <a:off x="1280160" y="2651760"/>
            <a:ext cx="6582960" cy="54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b)   log</a:t>
            </a:r>
            <a:r>
              <a:rPr lang="en-US" sz="12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7</a:t>
            </a:r>
            <a:r>
              <a:rPr lang="en-US" sz="18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(0.3)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1" name="Shape 13"/>
          <p:cNvSpPr/>
          <p:nvPr/>
        </p:nvSpPr>
        <p:spPr>
          <a:xfrm>
            <a:off x="1097280" y="3383280"/>
            <a:ext cx="6948720" cy="54792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2" name="Shape 14"/>
          <p:cNvSpPr/>
          <p:nvPr/>
        </p:nvSpPr>
        <p:spPr>
          <a:xfrm>
            <a:off x="1097280" y="3383280"/>
            <a:ext cx="54000" cy="54792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3" name="Text 15"/>
          <p:cNvSpPr/>
          <p:nvPr/>
        </p:nvSpPr>
        <p:spPr>
          <a:xfrm>
            <a:off x="1280160" y="3383280"/>
            <a:ext cx="6582960" cy="54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c)   log</a:t>
            </a:r>
            <a:r>
              <a:rPr lang="en-US" sz="12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2</a:t>
            </a:r>
            <a:r>
              <a:rPr lang="en-US" sz="18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(100)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4" name="Text 16"/>
          <p:cNvSpPr/>
          <p:nvPr/>
        </p:nvSpPr>
        <p:spPr>
          <a:xfrm>
            <a:off x="457200" y="4572000"/>
            <a:ext cx="82288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607D8B"/>
                </a:solidFill>
                <a:latin typeface="Calibri"/>
                <a:ea typeface="Calibri"/>
              </a:rPr>
              <a:t>Pause and try this before advancing!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6" name="Shape 1"/>
          <p:cNvSpPr/>
          <p:nvPr/>
        </p:nvSpPr>
        <p:spPr>
          <a:xfrm>
            <a:off x="0" y="0"/>
            <a:ext cx="54000" cy="51429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7" name="Text 2"/>
          <p:cNvSpPr/>
          <p:nvPr/>
        </p:nvSpPr>
        <p:spPr>
          <a:xfrm>
            <a:off x="457200" y="274320"/>
            <a:ext cx="731448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600" b="1" strike="noStrike" spc="-1">
                <a:solidFill>
                  <a:srgbClr val="1A2D42"/>
                </a:solidFill>
                <a:latin typeface="Arial"/>
                <a:ea typeface="Arial"/>
              </a:rPr>
              <a:t>SOLUTION: CHANGE-OF-BASE FORMULA</a:t>
            </a:r>
            <a:endParaRPr lang="en-U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8" name="Shape 3"/>
          <p:cNvSpPr/>
          <p:nvPr/>
        </p:nvSpPr>
        <p:spPr>
          <a:xfrm>
            <a:off x="8138160" y="228600"/>
            <a:ext cx="639360" cy="639360"/>
          </a:xfrm>
          <a:solidFill>
            <a:srgbClr val="2ECC7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79" name="Image 0" descr="preencoded.png"/>
          <p:cNvPicPr/>
          <p:nvPr/>
        </p:nvPicPr>
        <p:blipFill>
          <a:blip r:embed="rId3"/>
          <a:stretch/>
        </p:blipFill>
        <p:spPr>
          <a:xfrm>
            <a:off x="8293680" y="384120"/>
            <a:ext cx="328320" cy="328320"/>
          </a:xfrm>
          <a:prstGeom prst="rect">
            <a:avLst/>
          </a:prstGeom>
          <a:ln w="0">
            <a:noFill/>
          </a:ln>
        </p:spPr>
      </p:pic>
      <p:sp>
        <p:nvSpPr>
          <p:cNvPr id="580" name="Shape 4"/>
          <p:cNvSpPr/>
          <p:nvPr/>
        </p:nvSpPr>
        <p:spPr>
          <a:xfrm>
            <a:off x="640080" y="1005840"/>
            <a:ext cx="7863120" cy="105084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1" name="Shape 5"/>
          <p:cNvSpPr/>
          <p:nvPr/>
        </p:nvSpPr>
        <p:spPr>
          <a:xfrm>
            <a:off x="640080" y="1005840"/>
            <a:ext cx="54000" cy="105084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2" name="Text 6"/>
          <p:cNvSpPr/>
          <p:nvPr/>
        </p:nvSpPr>
        <p:spPr>
          <a:xfrm>
            <a:off x="868680" y="1005840"/>
            <a:ext cx="3193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0E9AA7"/>
                </a:solidFill>
                <a:latin typeface="Arial"/>
                <a:ea typeface="Arial"/>
              </a:rPr>
              <a:t>a)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3" name="Text 7"/>
          <p:cNvSpPr/>
          <p:nvPr/>
        </p:nvSpPr>
        <p:spPr>
          <a:xfrm>
            <a:off x="1188720" y="1024200"/>
            <a:ext cx="45712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log</a:t>
            </a:r>
            <a:r>
              <a:rPr lang="en-US" sz="10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3</a:t>
            </a:r>
            <a:r>
              <a:rPr lang="en-US" sz="15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(50) = log(50)/log(3)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4" name="Text 8"/>
          <p:cNvSpPr/>
          <p:nvPr/>
        </p:nvSpPr>
        <p:spPr>
          <a:xfrm>
            <a:off x="1188720" y="1344240"/>
            <a:ext cx="64000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0E9AA7"/>
                </a:solidFill>
                <a:latin typeface="Cambria Math"/>
                <a:ea typeface="Cambria Math"/>
              </a:rPr>
              <a:t>= 1.69897 / 0.47712 ≈ 3.561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5" name="Text 9"/>
          <p:cNvSpPr/>
          <p:nvPr/>
        </p:nvSpPr>
        <p:spPr>
          <a:xfrm>
            <a:off x="1188720" y="1691640"/>
            <a:ext cx="64000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Check: 3</a:t>
            </a:r>
            <a:r>
              <a:rPr lang="en-US" sz="800" b="0" strike="noStrike" spc="-1" baseline="30000">
                <a:solidFill>
                  <a:srgbClr val="607D8B"/>
                </a:solidFill>
                <a:latin typeface="Cambria Math"/>
                <a:ea typeface="Cambria Math"/>
              </a:rPr>
              <a:t>3.561</a:t>
            </a: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 ≈ 50 ✓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6" name="Shape 10"/>
          <p:cNvSpPr/>
          <p:nvPr/>
        </p:nvSpPr>
        <p:spPr>
          <a:xfrm>
            <a:off x="640080" y="2240280"/>
            <a:ext cx="7863120" cy="105084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7" name="Shape 11"/>
          <p:cNvSpPr/>
          <p:nvPr/>
        </p:nvSpPr>
        <p:spPr>
          <a:xfrm>
            <a:off x="640080" y="2240280"/>
            <a:ext cx="54000" cy="105084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8" name="Text 12"/>
          <p:cNvSpPr/>
          <p:nvPr/>
        </p:nvSpPr>
        <p:spPr>
          <a:xfrm>
            <a:off x="868680" y="2240280"/>
            <a:ext cx="3193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0E9AA7"/>
                </a:solidFill>
                <a:latin typeface="Arial"/>
                <a:ea typeface="Arial"/>
              </a:rPr>
              <a:t>b)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9" name="Text 13"/>
          <p:cNvSpPr/>
          <p:nvPr/>
        </p:nvSpPr>
        <p:spPr>
          <a:xfrm>
            <a:off x="1188720" y="2258640"/>
            <a:ext cx="45712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log</a:t>
            </a:r>
            <a:r>
              <a:rPr lang="en-US" sz="10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7</a:t>
            </a:r>
            <a:r>
              <a:rPr lang="en-US" sz="15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(0.3) = log(0.3)/log(7)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0" name="Text 14"/>
          <p:cNvSpPr/>
          <p:nvPr/>
        </p:nvSpPr>
        <p:spPr>
          <a:xfrm>
            <a:off x="1188720" y="2578680"/>
            <a:ext cx="64000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0E9AA7"/>
                </a:solidFill>
                <a:latin typeface="Cambria Math"/>
                <a:ea typeface="Cambria Math"/>
              </a:rPr>
              <a:t>= −0.52288 / 0.84510 ≈ −0.619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1" name="Text 15"/>
          <p:cNvSpPr/>
          <p:nvPr/>
        </p:nvSpPr>
        <p:spPr>
          <a:xfrm>
            <a:off x="1188720" y="2926080"/>
            <a:ext cx="64000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Check: 7</a:t>
            </a:r>
            <a:r>
              <a:rPr lang="en-US" sz="800" b="0" strike="noStrike" spc="-1" baseline="30000">
                <a:solidFill>
                  <a:srgbClr val="607D8B"/>
                </a:solidFill>
                <a:latin typeface="Cambria Math"/>
                <a:ea typeface="Cambria Math"/>
              </a:rPr>
              <a:t>−0.619</a:t>
            </a: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 ≈ 0.3 ✓    (Negative because 0.3 &lt; 1)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2" name="Shape 16"/>
          <p:cNvSpPr/>
          <p:nvPr/>
        </p:nvSpPr>
        <p:spPr>
          <a:xfrm>
            <a:off x="640080" y="3474720"/>
            <a:ext cx="7863120" cy="105084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3" name="Shape 17"/>
          <p:cNvSpPr/>
          <p:nvPr/>
        </p:nvSpPr>
        <p:spPr>
          <a:xfrm>
            <a:off x="640080" y="3474720"/>
            <a:ext cx="54000" cy="105084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4" name="Text 18"/>
          <p:cNvSpPr/>
          <p:nvPr/>
        </p:nvSpPr>
        <p:spPr>
          <a:xfrm>
            <a:off x="868680" y="3474720"/>
            <a:ext cx="3193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0E9AA7"/>
                </a:solidFill>
                <a:latin typeface="Arial"/>
                <a:ea typeface="Arial"/>
              </a:rPr>
              <a:t>c)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5" name="Text 19"/>
          <p:cNvSpPr/>
          <p:nvPr/>
        </p:nvSpPr>
        <p:spPr>
          <a:xfrm>
            <a:off x="1188720" y="3493080"/>
            <a:ext cx="45712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log</a:t>
            </a:r>
            <a:r>
              <a:rPr lang="en-US" sz="10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2</a:t>
            </a:r>
            <a:r>
              <a:rPr lang="en-US" sz="15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(100) = log(100)/log(2)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6" name="Text 20"/>
          <p:cNvSpPr/>
          <p:nvPr/>
        </p:nvSpPr>
        <p:spPr>
          <a:xfrm>
            <a:off x="1188720" y="3813120"/>
            <a:ext cx="64000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0E9AA7"/>
                </a:solidFill>
                <a:latin typeface="Cambria Math"/>
                <a:ea typeface="Cambria Math"/>
              </a:rPr>
              <a:t>= 2 / 0.30103 ≈ 6.644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7" name="Text 21"/>
          <p:cNvSpPr/>
          <p:nvPr/>
        </p:nvSpPr>
        <p:spPr>
          <a:xfrm>
            <a:off x="1188720" y="4160520"/>
            <a:ext cx="64000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Check: 2</a:t>
            </a:r>
            <a:r>
              <a:rPr lang="en-US" sz="800" b="0" strike="noStrike" spc="-1" baseline="30000">
                <a:solidFill>
                  <a:srgbClr val="607D8B"/>
                </a:solidFill>
                <a:latin typeface="Cambria Math"/>
                <a:ea typeface="Cambria Math"/>
              </a:rPr>
              <a:t>6.644</a:t>
            </a: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 ≈ 100 ✓    (2</a:t>
            </a:r>
            <a:r>
              <a:rPr lang="en-US" sz="800" b="0" strike="noStrike" spc="-1" baseline="30000">
                <a:solidFill>
                  <a:srgbClr val="607D8B"/>
                </a:solidFill>
                <a:latin typeface="Cambria Math"/>
                <a:ea typeface="Cambria Math"/>
              </a:rPr>
              <a:t>6</a:t>
            </a: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 = 64, 2</a:t>
            </a:r>
            <a:r>
              <a:rPr lang="en-US" sz="800" b="0" strike="noStrike" spc="-1" baseline="30000">
                <a:solidFill>
                  <a:srgbClr val="607D8B"/>
                </a:solidFill>
                <a:latin typeface="Cambria Math"/>
                <a:ea typeface="Cambria Math"/>
              </a:rPr>
              <a:t>7</a:t>
            </a:r>
            <a:r>
              <a:rPr lang="en-US" sz="1200" b="0" strike="noStrike" spc="-1">
                <a:solidFill>
                  <a:srgbClr val="607D8B"/>
                </a:solidFill>
                <a:latin typeface="Cambria Math"/>
                <a:ea typeface="Cambria Math"/>
              </a:rPr>
              <a:t> = 128)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D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9" name="Shape 1"/>
          <p:cNvSpPr/>
          <p:nvPr/>
        </p:nvSpPr>
        <p:spPr>
          <a:xfrm>
            <a:off x="548640" y="274320"/>
            <a:ext cx="593640" cy="593640"/>
          </a:xfr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00" name="Image 0" descr="preencoded.png"/>
          <p:cNvPicPr/>
          <p:nvPr/>
        </p:nvPicPr>
        <p:blipFill>
          <a:blip r:embed="rId3"/>
          <a:stretch/>
        </p:blipFill>
        <p:spPr>
          <a:xfrm>
            <a:off x="667440" y="393120"/>
            <a:ext cx="346680" cy="346680"/>
          </a:xfrm>
          <a:prstGeom prst="rect">
            <a:avLst/>
          </a:prstGeom>
          <a:ln w="0">
            <a:noFill/>
          </a:ln>
        </p:spPr>
      </p:pic>
      <p:sp>
        <p:nvSpPr>
          <p:cNvPr id="601" name="Text 2"/>
          <p:cNvSpPr/>
          <p:nvPr/>
        </p:nvSpPr>
        <p:spPr>
          <a:xfrm>
            <a:off x="1325880" y="274320"/>
            <a:ext cx="7314480" cy="59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strike="noStrike" spc="-1">
                <a:solidFill>
                  <a:srgbClr val="FFFFFF"/>
                </a:solidFill>
                <a:latin typeface="Arial"/>
                <a:ea typeface="Arial"/>
              </a:rPr>
              <a:t>APPLICATION: STAR MAGNITUDE</a:t>
            </a:r>
            <a:endParaRPr lang="en-US" sz="2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2" name="Text 3"/>
          <p:cNvSpPr/>
          <p:nvPr/>
        </p:nvSpPr>
        <p:spPr>
          <a:xfrm>
            <a:off x="457200" y="1005840"/>
            <a:ext cx="82288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8FAAB8"/>
                </a:solidFill>
                <a:latin typeface="Calibri"/>
                <a:ea typeface="Calibri"/>
              </a:rPr>
              <a:t>Astronomers use logarithmic scales to measure star brightness.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3" name="Shape 4"/>
          <p:cNvSpPr/>
          <p:nvPr/>
        </p:nvSpPr>
        <p:spPr>
          <a:xfrm>
            <a:off x="457200" y="1463040"/>
            <a:ext cx="8228880" cy="1096560"/>
          </a:xfrm>
          <a:prstGeom prst="rect">
            <a:avLst/>
          </a:prstGeom>
          <a:solidFill>
            <a:srgbClr val="1B6B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4" name="Text 5"/>
          <p:cNvSpPr/>
          <p:nvPr/>
        </p:nvSpPr>
        <p:spPr>
          <a:xfrm>
            <a:off x="457200" y="1508760"/>
            <a:ext cx="822888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6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M</a:t>
            </a:r>
            <a:r>
              <a:rPr lang="en-US" sz="26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= </a:t>
            </a:r>
            <a:r>
              <a:rPr lang="en-US" sz="26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m</a:t>
            </a:r>
            <a:r>
              <a:rPr lang="en-US" sz="26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− 5 · log(</a:t>
            </a:r>
            <a:r>
              <a:rPr lang="en-US" sz="26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d</a:t>
            </a:r>
            <a:r>
              <a:rPr lang="en-US" sz="26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/10)</a:t>
            </a:r>
            <a:endParaRPr lang="en-US" sz="26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5" name="Text 6"/>
          <p:cNvSpPr/>
          <p:nvPr/>
        </p:nvSpPr>
        <p:spPr>
          <a:xfrm>
            <a:off x="457200" y="2011680"/>
            <a:ext cx="82288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F5C542"/>
                </a:solidFill>
                <a:latin typeface="Cambria Math"/>
                <a:ea typeface="Cambria Math"/>
              </a:rPr>
              <a:t>M</a:t>
            </a:r>
            <a:r>
              <a:rPr lang="en-US" sz="13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 = absolute magnitude     </a:t>
            </a:r>
            <a:r>
              <a:rPr lang="en-US" sz="1300" b="1" strike="noStrike" spc="-1">
                <a:solidFill>
                  <a:srgbClr val="F5C542"/>
                </a:solidFill>
                <a:latin typeface="Cambria Math"/>
                <a:ea typeface="Cambria Math"/>
              </a:rPr>
              <a:t>m</a:t>
            </a:r>
            <a:r>
              <a:rPr lang="en-US" sz="13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 = apparent magnitude     </a:t>
            </a:r>
            <a:r>
              <a:rPr lang="en-US" sz="1300" b="1" strike="noStrike" spc="-1">
                <a:solidFill>
                  <a:srgbClr val="F5C542"/>
                </a:solidFill>
                <a:latin typeface="Cambria Math"/>
                <a:ea typeface="Cambria Math"/>
              </a:rPr>
              <a:t>d</a:t>
            </a:r>
            <a:r>
              <a:rPr lang="en-US" sz="1300" b="0" strike="noStrike" spc="-1">
                <a:solidFill>
                  <a:srgbClr val="F5C542"/>
                </a:solidFill>
                <a:latin typeface="Cambria Math"/>
                <a:ea typeface="Cambria Math"/>
              </a:rPr>
              <a:t> = distance in parsecs</a:t>
            </a:r>
            <a:endParaRPr lang="en-US" sz="13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6" name="Shape 7"/>
          <p:cNvSpPr/>
          <p:nvPr/>
        </p:nvSpPr>
        <p:spPr>
          <a:xfrm>
            <a:off x="457200" y="2788920"/>
            <a:ext cx="3931200" cy="1828080"/>
          </a:xfrm>
          <a:prstGeom prst="rect">
            <a:avLst/>
          </a:prstGeom>
          <a:solidFill>
            <a:srgbClr val="16586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7" name="Text 8"/>
          <p:cNvSpPr/>
          <p:nvPr/>
        </p:nvSpPr>
        <p:spPr>
          <a:xfrm>
            <a:off x="640080" y="2834640"/>
            <a:ext cx="356544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5C542"/>
                </a:solidFill>
                <a:latin typeface="Arial"/>
                <a:ea typeface="Arial"/>
              </a:rPr>
              <a:t>Sirius (Dog Star)</a:t>
            </a:r>
            <a:endParaRPr lang="en-US" sz="16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8" name="Text 9"/>
          <p:cNvSpPr/>
          <p:nvPr/>
        </p:nvSpPr>
        <p:spPr>
          <a:xfrm>
            <a:off x="640080" y="3200400"/>
            <a:ext cx="3565440" cy="132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m</a:t>
            </a:r>
            <a:r>
              <a:rPr lang="en-US" sz="1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= −1.44,  </a:t>
            </a:r>
            <a:r>
              <a:rPr lang="en-US" sz="12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d</a:t>
            </a:r>
            <a:r>
              <a:rPr lang="en-US" sz="1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= 2.637 parsecs</a:t>
            </a: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M</a:t>
            </a:r>
            <a:r>
              <a:rPr lang="en-US" sz="1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= −1.44 − 5·log(2.637/10)</a:t>
            </a: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 = −1.44 − 5·log(0.2637)</a:t>
            </a: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 = −1.44 − 5(−0.5788)</a:t>
            </a: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 = −1.44 + 2.894</a:t>
            </a: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 ≈ </a:t>
            </a:r>
            <a:r>
              <a:rPr lang="en-US" sz="12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1.45</a:t>
            </a: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9" name="Shape 10"/>
          <p:cNvSpPr/>
          <p:nvPr/>
        </p:nvSpPr>
        <p:spPr>
          <a:xfrm>
            <a:off x="4754880" y="2788920"/>
            <a:ext cx="3931200" cy="1828080"/>
          </a:xfrm>
          <a:prstGeom prst="rect">
            <a:avLst/>
          </a:prstGeom>
          <a:solidFill>
            <a:srgbClr val="16586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0" name="Text 11"/>
          <p:cNvSpPr/>
          <p:nvPr/>
        </p:nvSpPr>
        <p:spPr>
          <a:xfrm>
            <a:off x="4937760" y="2834640"/>
            <a:ext cx="356544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5C542"/>
                </a:solidFill>
                <a:latin typeface="Arial"/>
                <a:ea typeface="Arial"/>
              </a:rPr>
              <a:t>Our Sun</a:t>
            </a:r>
            <a:endParaRPr lang="en-US" sz="16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1" name="Text 12"/>
          <p:cNvSpPr/>
          <p:nvPr/>
        </p:nvSpPr>
        <p:spPr>
          <a:xfrm>
            <a:off x="4937760" y="3200400"/>
            <a:ext cx="3565440" cy="132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m</a:t>
            </a:r>
            <a:r>
              <a:rPr lang="en-US" sz="1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= −26.74,  </a:t>
            </a:r>
            <a:r>
              <a:rPr lang="en-US" sz="12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d</a:t>
            </a:r>
            <a:r>
              <a:rPr lang="en-US" sz="1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= 4.848 × 10</a:t>
            </a:r>
            <a:r>
              <a:rPr lang="en-US" sz="800" b="0" strike="noStrike" spc="-1" baseline="30000">
                <a:solidFill>
                  <a:srgbClr val="FFFFFF"/>
                </a:solidFill>
                <a:latin typeface="Cambria Math"/>
                <a:ea typeface="Cambria Math"/>
              </a:rPr>
              <a:t>−6</a:t>
            </a:r>
            <a:r>
              <a:rPr lang="en-US" sz="1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pc</a:t>
            </a: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i="1" strike="noStrike" spc="-1">
                <a:solidFill>
                  <a:srgbClr val="FFFFFF"/>
                </a:solidFill>
                <a:latin typeface="Cambria Math"/>
                <a:ea typeface="Cambria Math"/>
              </a:rPr>
              <a:t>M</a:t>
            </a:r>
            <a:r>
              <a:rPr lang="en-US" sz="1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= −26.74 − 5·log(4.848×10</a:t>
            </a:r>
            <a:r>
              <a:rPr lang="en-US" sz="800" b="0" strike="noStrike" spc="-1" baseline="30000">
                <a:solidFill>
                  <a:srgbClr val="FFFFFF"/>
                </a:solidFill>
                <a:latin typeface="Cambria Math"/>
                <a:ea typeface="Cambria Math"/>
              </a:rPr>
              <a:t>−6</a:t>
            </a:r>
            <a:r>
              <a:rPr lang="en-US" sz="1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/10)</a:t>
            </a: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 = −26.74 − 5·log(4.848×10</a:t>
            </a:r>
            <a:r>
              <a:rPr lang="en-US" sz="800" b="0" strike="noStrike" spc="-1" baseline="30000">
                <a:solidFill>
                  <a:srgbClr val="FFFFFF"/>
                </a:solidFill>
                <a:latin typeface="Cambria Math"/>
                <a:ea typeface="Cambria Math"/>
              </a:rPr>
              <a:t>−7</a:t>
            </a:r>
            <a:r>
              <a:rPr lang="en-US" sz="1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)</a:t>
            </a: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 = −26.74 − 5(−6.3143)</a:t>
            </a: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 = −26.74 + 31.572</a:t>
            </a: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FFFFFF"/>
                </a:solidFill>
                <a:latin typeface="Cambria Math"/>
                <a:ea typeface="Cambria Math"/>
              </a:rPr>
              <a:t>  ≈ </a:t>
            </a:r>
            <a:r>
              <a:rPr lang="en-US" sz="12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4.83</a:t>
            </a: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D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3" name="Shape 1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CC333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4" name="Shape 2"/>
          <p:cNvSpPr/>
          <p:nvPr/>
        </p:nvSpPr>
        <p:spPr>
          <a:xfrm>
            <a:off x="548640" y="320040"/>
            <a:ext cx="593640" cy="593640"/>
          </a:xfrm>
          <a:solidFill>
            <a:srgbClr val="CC333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15" name="Image 0" descr="preencoded.png"/>
          <p:cNvPicPr/>
          <p:nvPr/>
        </p:nvPicPr>
        <p:blipFill>
          <a:blip r:embed="rId3"/>
          <a:stretch/>
        </p:blipFill>
        <p:spPr>
          <a:xfrm>
            <a:off x="667440" y="438840"/>
            <a:ext cx="346680" cy="346680"/>
          </a:xfrm>
          <a:prstGeom prst="rect">
            <a:avLst/>
          </a:prstGeom>
          <a:ln w="0">
            <a:noFill/>
          </a:ln>
        </p:spPr>
      </p:pic>
      <p:sp>
        <p:nvSpPr>
          <p:cNvPr id="616" name="Text 3"/>
          <p:cNvSpPr/>
          <p:nvPr/>
        </p:nvSpPr>
        <p:spPr>
          <a:xfrm>
            <a:off x="1325880" y="320040"/>
            <a:ext cx="7314480" cy="59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strike="noStrike" spc="-1">
                <a:solidFill>
                  <a:srgbClr val="FFFFFF"/>
                </a:solidFill>
                <a:latin typeface="Arial"/>
                <a:ea typeface="Arial"/>
              </a:rPr>
              <a:t>COMMON MISTAKES TO AVOID</a:t>
            </a:r>
            <a:endParaRPr lang="en-US" sz="2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7" name="Shape 4"/>
          <p:cNvSpPr/>
          <p:nvPr/>
        </p:nvSpPr>
        <p:spPr>
          <a:xfrm>
            <a:off x="457200" y="1097280"/>
            <a:ext cx="8228880" cy="657720"/>
          </a:xfrm>
          <a:prstGeom prst="rect">
            <a:avLst/>
          </a:prstGeom>
          <a:solidFill>
            <a:srgbClr val="1B6B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8" name="Shape 5"/>
          <p:cNvSpPr/>
          <p:nvPr/>
        </p:nvSpPr>
        <p:spPr>
          <a:xfrm>
            <a:off x="594360" y="1207080"/>
            <a:ext cx="438120" cy="438120"/>
          </a:xfrm>
          <a:solidFill>
            <a:srgbClr val="CC333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9" name="Text 6"/>
          <p:cNvSpPr/>
          <p:nvPr/>
        </p:nvSpPr>
        <p:spPr>
          <a:xfrm>
            <a:off x="594360" y="1207080"/>
            <a:ext cx="438120" cy="438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strike="noStrike" spc="-1">
                <a:solidFill>
                  <a:srgbClr val="FFFFFF"/>
                </a:solidFill>
                <a:latin typeface="Arial"/>
                <a:ea typeface="Arial"/>
              </a:rPr>
              <a:t>✗</a:t>
            </a:r>
            <a:endParaRPr lang="en-US" sz="2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0" name="Text 7"/>
          <p:cNvSpPr/>
          <p:nvPr/>
        </p:nvSpPr>
        <p:spPr>
          <a:xfrm>
            <a:off x="1188720" y="1115640"/>
            <a:ext cx="73144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Thinking log</a:t>
            </a:r>
            <a:r>
              <a:rPr lang="en-US" sz="900" b="0" strike="noStrike" spc="-1" baseline="-40000">
                <a:solidFill>
                  <a:srgbClr val="FFFFFF"/>
                </a:solidFill>
                <a:latin typeface="Cambria Math"/>
                <a:ea typeface="Cambria Math"/>
              </a:rPr>
              <a:t>b</a:t>
            </a:r>
            <a:r>
              <a:rPr lang="en-US" sz="14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(x + y) = log</a:t>
            </a:r>
            <a:r>
              <a:rPr lang="en-US" sz="900" b="0" strike="noStrike" spc="-1" baseline="-40000">
                <a:solidFill>
                  <a:srgbClr val="FFFFFF"/>
                </a:solidFill>
                <a:latin typeface="Cambria Math"/>
                <a:ea typeface="Cambria Math"/>
              </a:rPr>
              <a:t>b</a:t>
            </a:r>
            <a:r>
              <a:rPr lang="en-US" sz="14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(x) + log</a:t>
            </a:r>
            <a:r>
              <a:rPr lang="en-US" sz="900" b="0" strike="noStrike" spc="-1" baseline="-40000">
                <a:solidFill>
                  <a:srgbClr val="FFFFFF"/>
                </a:solidFill>
                <a:latin typeface="Cambria Math"/>
                <a:ea typeface="Cambria Math"/>
              </a:rPr>
              <a:t>b</a:t>
            </a:r>
            <a:r>
              <a:rPr lang="en-US" sz="14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(y)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1" name="Text 8"/>
          <p:cNvSpPr/>
          <p:nvPr/>
        </p:nvSpPr>
        <p:spPr>
          <a:xfrm>
            <a:off x="1188720" y="1398960"/>
            <a:ext cx="73144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The log of a SUM is NOT the sum of logs. #1 mistake. (log</a:t>
            </a:r>
            <a:r>
              <a:rPr lang="en-US" sz="700" b="0" strike="noStrike" spc="-1" baseline="-40000">
                <a:solidFill>
                  <a:srgbClr val="8FAAB8"/>
                </a:solidFill>
                <a:latin typeface="Cambria Math"/>
                <a:ea typeface="Cambria Math"/>
              </a:rPr>
              <a:t>b</a:t>
            </a: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(</a:t>
            </a:r>
            <a:r>
              <a:rPr lang="en-US" sz="1100" b="0" i="1" strike="noStrike" spc="-1">
                <a:solidFill>
                  <a:srgbClr val="8FAAB8"/>
                </a:solidFill>
                <a:latin typeface="Cambria Math"/>
                <a:ea typeface="Cambria Math"/>
              </a:rPr>
              <a:t>xy</a:t>
            </a: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) = log</a:t>
            </a:r>
            <a:r>
              <a:rPr lang="en-US" sz="700" b="0" strike="noStrike" spc="-1" baseline="-40000">
                <a:solidFill>
                  <a:srgbClr val="8FAAB8"/>
                </a:solidFill>
                <a:latin typeface="Cambria Math"/>
                <a:ea typeface="Cambria Math"/>
              </a:rPr>
              <a:t>b</a:t>
            </a: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(</a:t>
            </a:r>
            <a:r>
              <a:rPr lang="en-US" sz="1100" b="0" i="1" strike="noStrike" spc="-1">
                <a:solidFill>
                  <a:srgbClr val="8FAAB8"/>
                </a:solidFill>
                <a:latin typeface="Cambria Math"/>
                <a:ea typeface="Cambria Math"/>
              </a:rPr>
              <a:t>x</a:t>
            </a: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) + log</a:t>
            </a:r>
            <a:r>
              <a:rPr lang="en-US" sz="700" b="0" strike="noStrike" spc="-1" baseline="-40000">
                <a:solidFill>
                  <a:srgbClr val="8FAAB8"/>
                </a:solidFill>
                <a:latin typeface="Cambria Math"/>
                <a:ea typeface="Cambria Math"/>
              </a:rPr>
              <a:t>b</a:t>
            </a: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(</a:t>
            </a:r>
            <a:r>
              <a:rPr lang="en-US" sz="1100" b="0" i="1" strike="noStrike" spc="-1">
                <a:solidFill>
                  <a:srgbClr val="8FAAB8"/>
                </a:solidFill>
                <a:latin typeface="Cambria Math"/>
                <a:ea typeface="Cambria Math"/>
              </a:rPr>
              <a:t>y</a:t>
            </a: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) IS true — Product Rule in 4.4.)</a:t>
            </a:r>
            <a:endParaRPr lang="en-US" sz="11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2" name="Shape 9"/>
          <p:cNvSpPr/>
          <p:nvPr/>
        </p:nvSpPr>
        <p:spPr>
          <a:xfrm>
            <a:off x="457200" y="1847160"/>
            <a:ext cx="8228880" cy="657720"/>
          </a:xfrm>
          <a:prstGeom prst="rect">
            <a:avLst/>
          </a:prstGeom>
          <a:solidFill>
            <a:srgbClr val="1B6B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3" name="Shape 10"/>
          <p:cNvSpPr/>
          <p:nvPr/>
        </p:nvSpPr>
        <p:spPr>
          <a:xfrm>
            <a:off x="594360" y="1956960"/>
            <a:ext cx="438120" cy="438120"/>
          </a:xfrm>
          <a:solidFill>
            <a:srgbClr val="E0555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4" name="Text 11"/>
          <p:cNvSpPr/>
          <p:nvPr/>
        </p:nvSpPr>
        <p:spPr>
          <a:xfrm>
            <a:off x="594360" y="1956960"/>
            <a:ext cx="438120" cy="438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strike="noStrike" spc="-1">
                <a:solidFill>
                  <a:srgbClr val="FFFFFF"/>
                </a:solidFill>
                <a:latin typeface="Arial"/>
                <a:ea typeface="Arial"/>
              </a:rPr>
              <a:t>✗</a:t>
            </a:r>
            <a:endParaRPr lang="en-US" sz="2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5" name="Text 12"/>
          <p:cNvSpPr/>
          <p:nvPr/>
        </p:nvSpPr>
        <p:spPr>
          <a:xfrm>
            <a:off x="1188720" y="1865520"/>
            <a:ext cx="73144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Forgetting the domain restriction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6" name="Text 13"/>
          <p:cNvSpPr/>
          <p:nvPr/>
        </p:nvSpPr>
        <p:spPr>
          <a:xfrm>
            <a:off x="1188720" y="2148840"/>
            <a:ext cx="73144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You can only take log of a POSITIVE number. log(0) and log(−5) are undefined. Always check solutions!</a:t>
            </a:r>
            <a:endParaRPr lang="en-US" sz="11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7" name="Shape 14"/>
          <p:cNvSpPr/>
          <p:nvPr/>
        </p:nvSpPr>
        <p:spPr>
          <a:xfrm>
            <a:off x="457200" y="2597040"/>
            <a:ext cx="8228880" cy="657720"/>
          </a:xfrm>
          <a:prstGeom prst="rect">
            <a:avLst/>
          </a:prstGeom>
          <a:solidFill>
            <a:srgbClr val="1B6B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8" name="Shape 15"/>
          <p:cNvSpPr/>
          <p:nvPr/>
        </p:nvSpPr>
        <p:spPr>
          <a:xfrm>
            <a:off x="594360" y="2706480"/>
            <a:ext cx="438120" cy="438120"/>
          </a:xfrm>
          <a:solidFill>
            <a:srgbClr val="E8734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9" name="Text 16"/>
          <p:cNvSpPr/>
          <p:nvPr/>
        </p:nvSpPr>
        <p:spPr>
          <a:xfrm>
            <a:off x="594360" y="2706480"/>
            <a:ext cx="438120" cy="438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strike="noStrike" spc="-1">
                <a:solidFill>
                  <a:srgbClr val="FFFFFF"/>
                </a:solidFill>
                <a:latin typeface="Arial"/>
                <a:ea typeface="Arial"/>
              </a:rPr>
              <a:t>✗</a:t>
            </a:r>
            <a:endParaRPr lang="en-US" sz="2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0" name="Text 17"/>
          <p:cNvSpPr/>
          <p:nvPr/>
        </p:nvSpPr>
        <p:spPr>
          <a:xfrm>
            <a:off x="1188720" y="2615040"/>
            <a:ext cx="73144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Confusing base and argument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1" name="Text 18"/>
          <p:cNvSpPr/>
          <p:nvPr/>
        </p:nvSpPr>
        <p:spPr>
          <a:xfrm>
            <a:off x="1188720" y="2898720"/>
            <a:ext cx="73144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In log</a:t>
            </a:r>
            <a:r>
              <a:rPr lang="en-US" sz="700" b="0" strike="noStrike" spc="-1" baseline="-40000">
                <a:solidFill>
                  <a:srgbClr val="8FAAB8"/>
                </a:solidFill>
                <a:latin typeface="Cambria Math"/>
                <a:ea typeface="Cambria Math"/>
              </a:rPr>
              <a:t>b</a:t>
            </a: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(</a:t>
            </a:r>
            <a:r>
              <a:rPr lang="en-US" sz="1100" b="0" i="1" strike="noStrike" spc="-1">
                <a:solidFill>
                  <a:srgbClr val="8FAAB8"/>
                </a:solidFill>
                <a:latin typeface="Cambria Math"/>
                <a:ea typeface="Cambria Math"/>
              </a:rPr>
              <a:t>x</a:t>
            </a: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) = </a:t>
            </a:r>
            <a:r>
              <a:rPr lang="en-US" sz="1100" b="0" i="1" strike="noStrike" spc="-1">
                <a:solidFill>
                  <a:srgbClr val="8FAAB8"/>
                </a:solidFill>
                <a:latin typeface="Cambria Math"/>
                <a:ea typeface="Cambria Math"/>
              </a:rPr>
              <a:t>y</a:t>
            </a: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:  </a:t>
            </a:r>
            <a:r>
              <a:rPr lang="en-US" sz="1100" b="0" i="1" strike="noStrike" spc="-1">
                <a:solidFill>
                  <a:srgbClr val="8FAAB8"/>
                </a:solidFill>
                <a:latin typeface="Cambria Math"/>
                <a:ea typeface="Cambria Math"/>
              </a:rPr>
              <a:t>b</a:t>
            </a: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 is the base, </a:t>
            </a:r>
            <a:r>
              <a:rPr lang="en-US" sz="1100" b="0" i="1" strike="noStrike" spc="-1">
                <a:solidFill>
                  <a:srgbClr val="8FAAB8"/>
                </a:solidFill>
                <a:latin typeface="Cambria Math"/>
                <a:ea typeface="Cambria Math"/>
              </a:rPr>
              <a:t>x</a:t>
            </a: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 is the argument, </a:t>
            </a:r>
            <a:r>
              <a:rPr lang="en-US" sz="1100" b="0" i="1" strike="noStrike" spc="-1">
                <a:solidFill>
                  <a:srgbClr val="8FAAB8"/>
                </a:solidFill>
                <a:latin typeface="Cambria Math"/>
                <a:ea typeface="Cambria Math"/>
              </a:rPr>
              <a:t>y</a:t>
            </a: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 is the exponent. Convert: </a:t>
            </a:r>
            <a:r>
              <a:rPr lang="en-US" sz="1100" b="0" i="1" strike="noStrike" spc="-1">
                <a:solidFill>
                  <a:srgbClr val="8FAAB8"/>
                </a:solidFill>
                <a:latin typeface="Cambria Math"/>
                <a:ea typeface="Cambria Math"/>
              </a:rPr>
              <a:t>b</a:t>
            </a:r>
            <a:r>
              <a:rPr lang="en-US" sz="700" b="0" strike="noStrike" spc="-1" baseline="30000">
                <a:solidFill>
                  <a:srgbClr val="8FAAB8"/>
                </a:solidFill>
                <a:latin typeface="Cambria Math"/>
                <a:ea typeface="Cambria Math"/>
              </a:rPr>
              <a:t>y</a:t>
            </a: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 = </a:t>
            </a:r>
            <a:r>
              <a:rPr lang="en-US" sz="1100" b="0" i="1" strike="noStrike" spc="-1">
                <a:solidFill>
                  <a:srgbClr val="8FAAB8"/>
                </a:solidFill>
                <a:latin typeface="Cambria Math"/>
                <a:ea typeface="Cambria Math"/>
              </a:rPr>
              <a:t>x</a:t>
            </a: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 (not </a:t>
            </a:r>
            <a:r>
              <a:rPr lang="en-US" sz="1100" b="0" i="1" strike="noStrike" spc="-1">
                <a:solidFill>
                  <a:srgbClr val="8FAAB8"/>
                </a:solidFill>
                <a:latin typeface="Cambria Math"/>
                <a:ea typeface="Cambria Math"/>
              </a:rPr>
              <a:t>x</a:t>
            </a:r>
            <a:r>
              <a:rPr lang="en-US" sz="700" b="0" strike="noStrike" spc="-1" baseline="30000">
                <a:solidFill>
                  <a:srgbClr val="8FAAB8"/>
                </a:solidFill>
                <a:latin typeface="Cambria Math"/>
                <a:ea typeface="Cambria Math"/>
              </a:rPr>
              <a:t>y</a:t>
            </a: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 = </a:t>
            </a:r>
            <a:r>
              <a:rPr lang="en-US" sz="1100" b="0" i="1" strike="noStrike" spc="-1">
                <a:solidFill>
                  <a:srgbClr val="8FAAB8"/>
                </a:solidFill>
                <a:latin typeface="Cambria Math"/>
                <a:ea typeface="Cambria Math"/>
              </a:rPr>
              <a:t>b</a:t>
            </a: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).</a:t>
            </a:r>
            <a:endParaRPr lang="en-US" sz="11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2" name="Shape 19"/>
          <p:cNvSpPr/>
          <p:nvPr/>
        </p:nvSpPr>
        <p:spPr>
          <a:xfrm>
            <a:off x="457200" y="3346560"/>
            <a:ext cx="8228880" cy="657720"/>
          </a:xfrm>
          <a:prstGeom prst="rect">
            <a:avLst/>
          </a:prstGeom>
          <a:solidFill>
            <a:srgbClr val="1B6B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3" name="Shape 20"/>
          <p:cNvSpPr/>
          <p:nvPr/>
        </p:nvSpPr>
        <p:spPr>
          <a:xfrm>
            <a:off x="594360" y="3456360"/>
            <a:ext cx="438120" cy="438120"/>
          </a:xfrm>
          <a:solidFill>
            <a:srgbClr val="E8734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4" name="Text 21"/>
          <p:cNvSpPr/>
          <p:nvPr/>
        </p:nvSpPr>
        <p:spPr>
          <a:xfrm>
            <a:off x="594360" y="3456360"/>
            <a:ext cx="438120" cy="438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strike="noStrike" spc="-1">
                <a:solidFill>
                  <a:srgbClr val="FFFFFF"/>
                </a:solidFill>
                <a:latin typeface="Arial"/>
                <a:ea typeface="Arial"/>
              </a:rPr>
              <a:t>✗</a:t>
            </a:r>
            <a:endParaRPr lang="en-US" sz="2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5" name="Text 22"/>
          <p:cNvSpPr/>
          <p:nvPr/>
        </p:nvSpPr>
        <p:spPr>
          <a:xfrm>
            <a:off x="1188720" y="3364920"/>
            <a:ext cx="73144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Thinking log means multiply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6" name="Text 23"/>
          <p:cNvSpPr/>
          <p:nvPr/>
        </p:nvSpPr>
        <p:spPr>
          <a:xfrm>
            <a:off x="1188720" y="3648600"/>
            <a:ext cx="73144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log</a:t>
            </a:r>
            <a:r>
              <a:rPr lang="en-US" sz="700" b="0" strike="noStrike" spc="-1" baseline="-40000">
                <a:solidFill>
                  <a:srgbClr val="8FAAB8"/>
                </a:solidFill>
                <a:latin typeface="Cambria Math"/>
                <a:ea typeface="Cambria Math"/>
              </a:rPr>
              <a:t>2</a:t>
            </a: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(8) ≠ log · 2 · 8.  The subscript 2 is the BASE.  log</a:t>
            </a:r>
            <a:r>
              <a:rPr lang="en-US" sz="700" b="0" strike="noStrike" spc="-1" baseline="-40000">
                <a:solidFill>
                  <a:srgbClr val="8FAAB8"/>
                </a:solidFill>
                <a:latin typeface="Cambria Math"/>
                <a:ea typeface="Cambria Math"/>
              </a:rPr>
              <a:t>2</a:t>
            </a: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(8) = 3 because 2</a:t>
            </a:r>
            <a:r>
              <a:rPr lang="en-US" sz="700" b="0" strike="noStrike" spc="-1" baseline="30000">
                <a:solidFill>
                  <a:srgbClr val="8FAAB8"/>
                </a:solidFill>
                <a:latin typeface="Cambria Math"/>
                <a:ea typeface="Cambria Math"/>
              </a:rPr>
              <a:t>3</a:t>
            </a: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 = 8.</a:t>
            </a:r>
            <a:endParaRPr lang="en-US" sz="11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7" name="Shape 24"/>
          <p:cNvSpPr/>
          <p:nvPr/>
        </p:nvSpPr>
        <p:spPr>
          <a:xfrm>
            <a:off x="457200" y="4096440"/>
            <a:ext cx="8228880" cy="657720"/>
          </a:xfrm>
          <a:prstGeom prst="rect">
            <a:avLst/>
          </a:prstGeom>
          <a:solidFill>
            <a:srgbClr val="1B6B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8" name="Shape 25"/>
          <p:cNvSpPr/>
          <p:nvPr/>
        </p:nvSpPr>
        <p:spPr>
          <a:xfrm>
            <a:off x="594360" y="4206240"/>
            <a:ext cx="438120" cy="438120"/>
          </a:xfrm>
          <a:solidFill>
            <a:srgbClr val="27AE6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9" name="Text 26"/>
          <p:cNvSpPr/>
          <p:nvPr/>
        </p:nvSpPr>
        <p:spPr>
          <a:xfrm>
            <a:off x="594360" y="4206240"/>
            <a:ext cx="438120" cy="438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strike="noStrike" spc="-1">
                <a:solidFill>
                  <a:srgbClr val="FFFFFF"/>
                </a:solidFill>
                <a:latin typeface="Arial"/>
                <a:ea typeface="Arial"/>
              </a:rPr>
              <a:t>✗</a:t>
            </a:r>
            <a:endParaRPr lang="en-US" sz="2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0" name="Text 27"/>
          <p:cNvSpPr/>
          <p:nvPr/>
        </p:nvSpPr>
        <p:spPr>
          <a:xfrm>
            <a:off x="1188720" y="4114800"/>
            <a:ext cx="73144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Not checking for extraneous solutions</a:t>
            </a:r>
            <a:endParaRPr lang="en-US" sz="1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1" name="Text 28"/>
          <p:cNvSpPr/>
          <p:nvPr/>
        </p:nvSpPr>
        <p:spPr>
          <a:xfrm>
            <a:off x="1188720" y="4398120"/>
            <a:ext cx="73144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When solving log equations, ALWAYS verify answers don't make any argument ≤ 0. Reject any that do.</a:t>
            </a:r>
            <a:endParaRPr lang="en-US" sz="11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D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3" name="Shape 1"/>
          <p:cNvSpPr/>
          <p:nvPr/>
        </p:nvSpPr>
        <p:spPr>
          <a:xfrm>
            <a:off x="548640" y="228600"/>
            <a:ext cx="593640" cy="593640"/>
          </a:xfr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44" name="Image 0" descr="preencoded.png"/>
          <p:cNvPicPr/>
          <p:nvPr/>
        </p:nvPicPr>
        <p:blipFill>
          <a:blip r:embed="rId3"/>
          <a:stretch/>
        </p:blipFill>
        <p:spPr>
          <a:xfrm>
            <a:off x="667440" y="347400"/>
            <a:ext cx="346680" cy="346680"/>
          </a:xfrm>
          <a:prstGeom prst="rect">
            <a:avLst/>
          </a:prstGeom>
          <a:ln w="0">
            <a:noFill/>
          </a:ln>
        </p:spPr>
      </p:pic>
      <p:sp>
        <p:nvSpPr>
          <p:cNvPr id="645" name="Text 2"/>
          <p:cNvSpPr/>
          <p:nvPr/>
        </p:nvSpPr>
        <p:spPr>
          <a:xfrm>
            <a:off x="1325880" y="228600"/>
            <a:ext cx="4571280" cy="59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FFFFFF"/>
                </a:solidFill>
                <a:latin typeface="Arial"/>
                <a:ea typeface="Arial"/>
              </a:rPr>
              <a:t>KEY TAKEAWAYS</a:t>
            </a:r>
            <a:endParaRPr lang="en-US" sz="3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6" name="Shape 3"/>
          <p:cNvSpPr/>
          <p:nvPr/>
        </p:nvSpPr>
        <p:spPr>
          <a:xfrm>
            <a:off x="457200" y="1005840"/>
            <a:ext cx="8228880" cy="657720"/>
          </a:xfrm>
          <a:prstGeom prst="rect">
            <a:avLst/>
          </a:prstGeom>
          <a:solidFill>
            <a:srgbClr val="1B6B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7" name="Shape 4"/>
          <p:cNvSpPr/>
          <p:nvPr/>
        </p:nvSpPr>
        <p:spPr>
          <a:xfrm>
            <a:off x="594360" y="1106280"/>
            <a:ext cx="456480" cy="456480"/>
          </a:xfr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8" name="Text 5"/>
          <p:cNvSpPr/>
          <p:nvPr/>
        </p:nvSpPr>
        <p:spPr>
          <a:xfrm>
            <a:off x="594360" y="1106280"/>
            <a:ext cx="4564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  <a:ea typeface="Arial"/>
              </a:rPr>
              <a:t>1</a:t>
            </a:r>
            <a:endParaRPr lang="en-US" sz="16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9" name="Text 6"/>
          <p:cNvSpPr/>
          <p:nvPr/>
        </p:nvSpPr>
        <p:spPr>
          <a:xfrm>
            <a:off x="1234440" y="1024200"/>
            <a:ext cx="722304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log</a:t>
            </a:r>
            <a:r>
              <a:rPr lang="en-US" sz="1000" b="0" strike="noStrike" spc="-1" baseline="-40000">
                <a:solidFill>
                  <a:srgbClr val="FFFFFF"/>
                </a:solidFill>
                <a:latin typeface="Cambria Math"/>
                <a:ea typeface="Cambria Math"/>
              </a:rPr>
              <a:t>b</a:t>
            </a:r>
            <a:r>
              <a:rPr lang="en-US" sz="15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(x) = y  means  b</a:t>
            </a:r>
            <a:r>
              <a:rPr lang="en-US" sz="1000" b="0" strike="noStrike" spc="-1" baseline="30000">
                <a:solidFill>
                  <a:srgbClr val="FFFFFF"/>
                </a:solidFill>
                <a:latin typeface="Cambria Math"/>
                <a:ea typeface="Cambria Math"/>
              </a:rPr>
              <a:t>y</a:t>
            </a:r>
            <a:r>
              <a:rPr lang="en-US" sz="15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 = x</a:t>
            </a:r>
            <a:endParaRPr lang="en-US" sz="15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0" name="Text 7"/>
          <p:cNvSpPr/>
          <p:nvPr/>
        </p:nvSpPr>
        <p:spPr>
          <a:xfrm>
            <a:off x="1234440" y="1344240"/>
            <a:ext cx="722304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8FAAB8"/>
                </a:solidFill>
                <a:latin typeface="Calibri"/>
                <a:ea typeface="Calibri"/>
              </a:rPr>
              <a:t>The logarithm IS the exponent. Converting between forms is the fundamental skill.</a:t>
            </a: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1" name="Shape 8"/>
          <p:cNvSpPr/>
          <p:nvPr/>
        </p:nvSpPr>
        <p:spPr>
          <a:xfrm>
            <a:off x="457200" y="1783080"/>
            <a:ext cx="8228880" cy="657720"/>
          </a:xfrm>
          <a:prstGeom prst="rect">
            <a:avLst/>
          </a:prstGeom>
          <a:solidFill>
            <a:srgbClr val="1B6B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2" name="Shape 9"/>
          <p:cNvSpPr/>
          <p:nvPr/>
        </p:nvSpPr>
        <p:spPr>
          <a:xfrm>
            <a:off x="594360" y="1883520"/>
            <a:ext cx="456480" cy="456480"/>
          </a:xfr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3" name="Text 10"/>
          <p:cNvSpPr/>
          <p:nvPr/>
        </p:nvSpPr>
        <p:spPr>
          <a:xfrm>
            <a:off x="594360" y="1883520"/>
            <a:ext cx="4564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  <a:ea typeface="Arial"/>
              </a:rPr>
              <a:t>2</a:t>
            </a:r>
            <a:endParaRPr lang="en-US" sz="16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4" name="Text 11"/>
          <p:cNvSpPr/>
          <p:nvPr/>
        </p:nvSpPr>
        <p:spPr>
          <a:xfrm>
            <a:off x="1234440" y="1801440"/>
            <a:ext cx="722304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Common log = log</a:t>
            </a:r>
            <a:r>
              <a:rPr lang="en-US" sz="1000" b="0" strike="noStrike" spc="-1" baseline="-40000">
                <a:solidFill>
                  <a:srgbClr val="FFFFFF"/>
                </a:solidFill>
                <a:latin typeface="Cambria Math"/>
                <a:ea typeface="Cambria Math"/>
              </a:rPr>
              <a:t>10</a:t>
            </a:r>
            <a:r>
              <a:rPr lang="en-US" sz="15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,  Natural log = ln = log</a:t>
            </a:r>
            <a:r>
              <a:rPr lang="en-US" sz="1000" b="0" strike="noStrike" spc="-1" baseline="-40000">
                <a:solidFill>
                  <a:srgbClr val="FFFFFF"/>
                </a:solidFill>
                <a:latin typeface="Cambria Math"/>
                <a:ea typeface="Cambria Math"/>
              </a:rPr>
              <a:t>e</a:t>
            </a:r>
            <a:endParaRPr lang="en-US" sz="1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5" name="Text 12"/>
          <p:cNvSpPr/>
          <p:nvPr/>
        </p:nvSpPr>
        <p:spPr>
          <a:xfrm>
            <a:off x="1234440" y="2121480"/>
            <a:ext cx="722304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8FAAB8"/>
                </a:solidFill>
                <a:latin typeface="Calibri"/>
                <a:ea typeface="Calibri"/>
              </a:rPr>
              <a:t>These are the only two bases on your calculator. All others need change of base.</a:t>
            </a: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6" name="Shape 13"/>
          <p:cNvSpPr/>
          <p:nvPr/>
        </p:nvSpPr>
        <p:spPr>
          <a:xfrm>
            <a:off x="457200" y="2560320"/>
            <a:ext cx="8228880" cy="657720"/>
          </a:xfrm>
          <a:prstGeom prst="rect">
            <a:avLst/>
          </a:prstGeom>
          <a:solidFill>
            <a:srgbClr val="1B6B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7" name="Shape 14"/>
          <p:cNvSpPr/>
          <p:nvPr/>
        </p:nvSpPr>
        <p:spPr>
          <a:xfrm>
            <a:off x="594360" y="2660760"/>
            <a:ext cx="456480" cy="456480"/>
          </a:xfr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8" name="Text 15"/>
          <p:cNvSpPr/>
          <p:nvPr/>
        </p:nvSpPr>
        <p:spPr>
          <a:xfrm>
            <a:off x="594360" y="2660760"/>
            <a:ext cx="4564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  <a:ea typeface="Arial"/>
              </a:rPr>
              <a:t>3</a:t>
            </a:r>
            <a:endParaRPr lang="en-US" sz="16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9" name="Text 16"/>
          <p:cNvSpPr/>
          <p:nvPr/>
        </p:nvSpPr>
        <p:spPr>
          <a:xfrm>
            <a:off x="1234440" y="2578680"/>
            <a:ext cx="722304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Properties: log</a:t>
            </a:r>
            <a:r>
              <a:rPr lang="en-US" sz="1000" b="0" strike="noStrike" spc="-1" baseline="-40000">
                <a:solidFill>
                  <a:srgbClr val="FFFFFF"/>
                </a:solidFill>
                <a:latin typeface="Cambria Math"/>
                <a:ea typeface="Cambria Math"/>
              </a:rPr>
              <a:t>b</a:t>
            </a:r>
            <a:r>
              <a:rPr lang="en-US" sz="15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(1) = 0,  log</a:t>
            </a:r>
            <a:r>
              <a:rPr lang="en-US" sz="1000" b="0" strike="noStrike" spc="-1" baseline="-40000">
                <a:solidFill>
                  <a:srgbClr val="FFFFFF"/>
                </a:solidFill>
                <a:latin typeface="Cambria Math"/>
                <a:ea typeface="Cambria Math"/>
              </a:rPr>
              <a:t>b</a:t>
            </a:r>
            <a:r>
              <a:rPr lang="en-US" sz="15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(b) = 1,  log</a:t>
            </a:r>
            <a:r>
              <a:rPr lang="en-US" sz="1000" b="0" strike="noStrike" spc="-1" baseline="-40000">
                <a:solidFill>
                  <a:srgbClr val="FFFFFF"/>
                </a:solidFill>
                <a:latin typeface="Cambria Math"/>
                <a:ea typeface="Cambria Math"/>
              </a:rPr>
              <a:t>b</a:t>
            </a:r>
            <a:r>
              <a:rPr lang="en-US" sz="15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(b</a:t>
            </a:r>
            <a:r>
              <a:rPr lang="en-US" sz="1000" b="0" strike="noStrike" spc="-1" baseline="30000">
                <a:solidFill>
                  <a:srgbClr val="FFFFFF"/>
                </a:solidFill>
                <a:latin typeface="Cambria Math"/>
                <a:ea typeface="Cambria Math"/>
              </a:rPr>
              <a:t>x</a:t>
            </a:r>
            <a:r>
              <a:rPr lang="en-US" sz="15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) = x</a:t>
            </a:r>
            <a:endParaRPr lang="en-US" sz="15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0" name="Text 17"/>
          <p:cNvSpPr/>
          <p:nvPr/>
        </p:nvSpPr>
        <p:spPr>
          <a:xfrm>
            <a:off x="1234440" y="2898720"/>
            <a:ext cx="722304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Plus the inverse property </a:t>
            </a:r>
            <a:r>
              <a:rPr lang="en-US" sz="1200" b="0" i="1" strike="noStrike" spc="-1">
                <a:solidFill>
                  <a:srgbClr val="8FAAB8"/>
                </a:solidFill>
                <a:latin typeface="Cambria Math"/>
                <a:ea typeface="Cambria Math"/>
              </a:rPr>
              <a:t>b</a:t>
            </a:r>
            <a:r>
              <a:rPr lang="en-US" sz="800" b="0" strike="noStrike" spc="-1" baseline="30000">
                <a:solidFill>
                  <a:srgbClr val="8FAAB8"/>
                </a:solidFill>
                <a:latin typeface="Cambria Math"/>
                <a:ea typeface="Cambria Math"/>
              </a:rPr>
              <a:t>log_b(x)</a:t>
            </a:r>
            <a:r>
              <a:rPr lang="en-US" sz="12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 = </a:t>
            </a:r>
            <a:r>
              <a:rPr lang="en-US" sz="1200" b="0" i="1" strike="noStrike" spc="-1">
                <a:solidFill>
                  <a:srgbClr val="8FAAB8"/>
                </a:solidFill>
                <a:latin typeface="Cambria Math"/>
                <a:ea typeface="Cambria Math"/>
              </a:rPr>
              <a:t>x</a:t>
            </a:r>
            <a:r>
              <a:rPr lang="en-US" sz="12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 and the one-to-one property.</a:t>
            </a: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1" name="Shape 18"/>
          <p:cNvSpPr/>
          <p:nvPr/>
        </p:nvSpPr>
        <p:spPr>
          <a:xfrm>
            <a:off x="457200" y="3337560"/>
            <a:ext cx="8228880" cy="657720"/>
          </a:xfrm>
          <a:prstGeom prst="rect">
            <a:avLst/>
          </a:prstGeom>
          <a:solidFill>
            <a:srgbClr val="1B6B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2" name="Shape 19"/>
          <p:cNvSpPr/>
          <p:nvPr/>
        </p:nvSpPr>
        <p:spPr>
          <a:xfrm>
            <a:off x="594360" y="3438000"/>
            <a:ext cx="456480" cy="456480"/>
          </a:xfr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3" name="Text 20"/>
          <p:cNvSpPr/>
          <p:nvPr/>
        </p:nvSpPr>
        <p:spPr>
          <a:xfrm>
            <a:off x="594360" y="3438000"/>
            <a:ext cx="4564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  <a:ea typeface="Arial"/>
              </a:rPr>
              <a:t>4</a:t>
            </a:r>
            <a:endParaRPr lang="en-US" sz="16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4" name="Text 21"/>
          <p:cNvSpPr/>
          <p:nvPr/>
        </p:nvSpPr>
        <p:spPr>
          <a:xfrm>
            <a:off x="1234440" y="3355920"/>
            <a:ext cx="722304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Domain of log</a:t>
            </a:r>
            <a:r>
              <a:rPr lang="en-US" sz="1000" b="0" strike="noStrike" spc="-1" baseline="-40000">
                <a:solidFill>
                  <a:srgbClr val="FFFFFF"/>
                </a:solidFill>
                <a:latin typeface="Cambria Math"/>
                <a:ea typeface="Cambria Math"/>
              </a:rPr>
              <a:t>b</a:t>
            </a:r>
            <a:r>
              <a:rPr lang="en-US" sz="15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(x) is (0, ∞) — argument must be positive</a:t>
            </a:r>
            <a:endParaRPr lang="en-US" sz="15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5" name="Text 22"/>
          <p:cNvSpPr/>
          <p:nvPr/>
        </p:nvSpPr>
        <p:spPr>
          <a:xfrm>
            <a:off x="1234440" y="3675960"/>
            <a:ext cx="722304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Vertical asymptote at </a:t>
            </a:r>
            <a:r>
              <a:rPr lang="en-US" sz="1200" b="0" i="1" strike="noStrike" spc="-1">
                <a:solidFill>
                  <a:srgbClr val="8FAAB8"/>
                </a:solidFill>
                <a:latin typeface="Cambria Math"/>
                <a:ea typeface="Cambria Math"/>
              </a:rPr>
              <a:t>x</a:t>
            </a:r>
            <a:r>
              <a:rPr lang="en-US" sz="12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 = 0.  Graph passes through (1, 0).  Inverse of </a:t>
            </a:r>
            <a:r>
              <a:rPr lang="en-US" sz="1200" b="0" i="1" strike="noStrike" spc="-1">
                <a:solidFill>
                  <a:srgbClr val="8FAAB8"/>
                </a:solidFill>
                <a:latin typeface="Cambria Math"/>
                <a:ea typeface="Cambria Math"/>
              </a:rPr>
              <a:t>b</a:t>
            </a:r>
            <a:r>
              <a:rPr lang="en-US" sz="800" b="0" strike="noStrike" spc="-1" baseline="30000">
                <a:solidFill>
                  <a:srgbClr val="8FAAB8"/>
                </a:solidFill>
                <a:latin typeface="Cambria Math"/>
                <a:ea typeface="Cambria Math"/>
              </a:rPr>
              <a:t>x</a:t>
            </a:r>
            <a:r>
              <a:rPr lang="en-US" sz="1200" b="0" strike="noStrike" spc="-1">
                <a:solidFill>
                  <a:srgbClr val="8FAAB8"/>
                </a:solidFill>
                <a:latin typeface="Cambria Math"/>
                <a:ea typeface="Cambria Math"/>
              </a:rPr>
              <a:t>.</a:t>
            </a: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6" name="Shape 23"/>
          <p:cNvSpPr/>
          <p:nvPr/>
        </p:nvSpPr>
        <p:spPr>
          <a:xfrm>
            <a:off x="457200" y="4114800"/>
            <a:ext cx="8228880" cy="657720"/>
          </a:xfrm>
          <a:prstGeom prst="rect">
            <a:avLst/>
          </a:prstGeom>
          <a:solidFill>
            <a:srgbClr val="1B6B7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7" name="Shape 24"/>
          <p:cNvSpPr/>
          <p:nvPr/>
        </p:nvSpPr>
        <p:spPr>
          <a:xfrm>
            <a:off x="594360" y="4215240"/>
            <a:ext cx="456480" cy="456480"/>
          </a:xfr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8" name="Text 25"/>
          <p:cNvSpPr/>
          <p:nvPr/>
        </p:nvSpPr>
        <p:spPr>
          <a:xfrm>
            <a:off x="594360" y="4215240"/>
            <a:ext cx="4564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  <a:ea typeface="Arial"/>
              </a:rPr>
              <a:t>5</a:t>
            </a:r>
            <a:endParaRPr lang="en-US" sz="16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9" name="Text 26"/>
          <p:cNvSpPr/>
          <p:nvPr/>
        </p:nvSpPr>
        <p:spPr>
          <a:xfrm>
            <a:off x="1234440" y="4133160"/>
            <a:ext cx="722304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Change of base: log</a:t>
            </a:r>
            <a:r>
              <a:rPr lang="en-US" sz="1000" b="0" strike="noStrike" spc="-1" baseline="-40000">
                <a:solidFill>
                  <a:srgbClr val="FFFFFF"/>
                </a:solidFill>
                <a:latin typeface="Cambria Math"/>
                <a:ea typeface="Cambria Math"/>
              </a:rPr>
              <a:t>a</a:t>
            </a:r>
            <a:r>
              <a:rPr lang="en-US" sz="1500" b="1" strike="noStrike" spc="-1">
                <a:solidFill>
                  <a:srgbClr val="FFFFFF"/>
                </a:solidFill>
                <a:latin typeface="Cambria Math"/>
                <a:ea typeface="Cambria Math"/>
              </a:rPr>
              <a:t>(x) = log(x)/log(a) = ln(x)/ln(a)</a:t>
            </a:r>
            <a:endParaRPr lang="en-US" sz="15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0" name="Text 27"/>
          <p:cNvSpPr/>
          <p:nvPr/>
        </p:nvSpPr>
        <p:spPr>
          <a:xfrm>
            <a:off x="1234440" y="4453200"/>
            <a:ext cx="722304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strike="noStrike" spc="-1">
                <a:solidFill>
                  <a:srgbClr val="8FAAB8"/>
                </a:solidFill>
                <a:latin typeface="Calibri"/>
                <a:ea typeface="Calibri"/>
              </a:rPr>
              <a:t>Use this to evaluate any log with your calculator.</a:t>
            </a:r>
            <a:endParaRPr lang="en-US" sz="1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" name="Shape 1"/>
          <p:cNvSpPr/>
          <p:nvPr/>
        </p:nvSpPr>
        <p:spPr>
          <a:xfrm>
            <a:off x="0" y="0"/>
            <a:ext cx="54000" cy="51429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" name="Text 2"/>
          <p:cNvSpPr/>
          <p:nvPr/>
        </p:nvSpPr>
        <p:spPr>
          <a:xfrm>
            <a:off x="457200" y="274320"/>
            <a:ext cx="822888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1A2D42"/>
                </a:solidFill>
                <a:latin typeface="Arial"/>
                <a:ea typeface="Arial"/>
              </a:rPr>
              <a:t>REVIEW: INVERSE FUNCTIONS</a:t>
            </a:r>
            <a:endParaRPr lang="en-US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Text 3"/>
          <p:cNvSpPr/>
          <p:nvPr/>
        </p:nvSpPr>
        <p:spPr>
          <a:xfrm>
            <a:off x="457200" y="868680"/>
            <a:ext cx="82288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strike="noStrike" spc="-1">
                <a:solidFill>
                  <a:srgbClr val="2C3E50"/>
                </a:solidFill>
                <a:latin typeface="Calibri"/>
                <a:ea typeface="Calibri"/>
              </a:rPr>
              <a:t>Before we define logarithms, recall the concept of an inverse function: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Shape 4"/>
          <p:cNvSpPr/>
          <p:nvPr/>
        </p:nvSpPr>
        <p:spPr>
          <a:xfrm>
            <a:off x="640080" y="1371600"/>
            <a:ext cx="7863120" cy="100512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Shape 5"/>
          <p:cNvSpPr/>
          <p:nvPr/>
        </p:nvSpPr>
        <p:spPr>
          <a:xfrm>
            <a:off x="640080" y="1371600"/>
            <a:ext cx="54000" cy="100512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" name="Text 6"/>
          <p:cNvSpPr/>
          <p:nvPr/>
        </p:nvSpPr>
        <p:spPr>
          <a:xfrm>
            <a:off x="868680" y="1417320"/>
            <a:ext cx="36568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0E9AA7"/>
                </a:solidFill>
                <a:latin typeface="Arial"/>
                <a:ea typeface="Arial"/>
              </a:rPr>
              <a:t>The Big Idea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Text 7"/>
          <p:cNvSpPr/>
          <p:nvPr/>
        </p:nvSpPr>
        <p:spPr>
          <a:xfrm>
            <a:off x="868680" y="1737360"/>
            <a:ext cx="740592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The inverse of a function undoes what the function does. If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f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assigns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y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to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, then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f 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⁻¹ assigns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back to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y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.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Shape 8"/>
          <p:cNvSpPr/>
          <p:nvPr/>
        </p:nvSpPr>
        <p:spPr>
          <a:xfrm>
            <a:off x="640080" y="2606040"/>
            <a:ext cx="3656880" cy="100512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Shape 9"/>
          <p:cNvSpPr/>
          <p:nvPr/>
        </p:nvSpPr>
        <p:spPr>
          <a:xfrm>
            <a:off x="640080" y="2606040"/>
            <a:ext cx="54000" cy="1005120"/>
          </a:xfrm>
          <a:prstGeom prst="rect">
            <a:avLst/>
          </a:prstGeom>
          <a:solidFill>
            <a:srgbClr val="E8734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" name="Text 10"/>
          <p:cNvSpPr/>
          <p:nvPr/>
        </p:nvSpPr>
        <p:spPr>
          <a:xfrm>
            <a:off x="868680" y="2651760"/>
            <a:ext cx="27424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E8734A"/>
                </a:solidFill>
                <a:latin typeface="Arial"/>
                <a:ea typeface="Arial"/>
              </a:rPr>
              <a:t>Example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Text 11"/>
          <p:cNvSpPr/>
          <p:nvPr/>
        </p:nvSpPr>
        <p:spPr>
          <a:xfrm>
            <a:off x="868680" y="3063240"/>
            <a:ext cx="31996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If  </a:t>
            </a:r>
            <a:r>
              <a:rPr lang="en-US" sz="16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f</a:t>
            </a: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(3) = 5,  then  </a:t>
            </a:r>
            <a:r>
              <a:rPr lang="en-US" sz="1600" b="0" i="1" strike="noStrike" spc="-1">
                <a:solidFill>
                  <a:srgbClr val="1A2D42"/>
                </a:solidFill>
                <a:latin typeface="Cambria Math"/>
                <a:ea typeface="Cambria Math"/>
              </a:rPr>
              <a:t>f </a:t>
            </a:r>
            <a:r>
              <a:rPr lang="en-US" sz="11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⁻¹</a:t>
            </a: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(5) = 3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Shape 12"/>
          <p:cNvSpPr/>
          <p:nvPr/>
        </p:nvSpPr>
        <p:spPr>
          <a:xfrm>
            <a:off x="4572000" y="2606040"/>
            <a:ext cx="3931200" cy="100512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Shape 13"/>
          <p:cNvSpPr/>
          <p:nvPr/>
        </p:nvSpPr>
        <p:spPr>
          <a:xfrm>
            <a:off x="4572000" y="2606040"/>
            <a:ext cx="54000" cy="1005120"/>
          </a:xfrm>
          <a:prstGeom prst="rect">
            <a:avLst/>
          </a:prstGeom>
          <a:solidFill>
            <a:srgbClr val="0C7E8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" name="Text 14"/>
          <p:cNvSpPr/>
          <p:nvPr/>
        </p:nvSpPr>
        <p:spPr>
          <a:xfrm>
            <a:off x="4800600" y="2651760"/>
            <a:ext cx="31996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0C7E88"/>
                </a:solidFill>
                <a:latin typeface="Arial"/>
                <a:ea typeface="Arial"/>
              </a:rPr>
              <a:t>Verifying Inverses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Text 15"/>
          <p:cNvSpPr/>
          <p:nvPr/>
        </p:nvSpPr>
        <p:spPr>
          <a:xfrm>
            <a:off x="4800600" y="3017520"/>
            <a:ext cx="347400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g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f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)) =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  for all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in domain of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f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Text 16"/>
          <p:cNvSpPr/>
          <p:nvPr/>
        </p:nvSpPr>
        <p:spPr>
          <a:xfrm>
            <a:off x="4800600" y="3291840"/>
            <a:ext cx="347400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f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g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)) =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  for all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in domain of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g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Shape 17"/>
          <p:cNvSpPr/>
          <p:nvPr/>
        </p:nvSpPr>
        <p:spPr>
          <a:xfrm>
            <a:off x="640080" y="3840480"/>
            <a:ext cx="7863120" cy="8679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Shape 18"/>
          <p:cNvSpPr/>
          <p:nvPr/>
        </p:nvSpPr>
        <p:spPr>
          <a:xfrm>
            <a:off x="640080" y="3840480"/>
            <a:ext cx="54000" cy="867960"/>
          </a:xfrm>
          <a:prstGeom prst="rect">
            <a:avLst/>
          </a:prstGeom>
          <a:solidFill>
            <a:srgbClr val="F5C54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Text 19"/>
          <p:cNvSpPr/>
          <p:nvPr/>
        </p:nvSpPr>
        <p:spPr>
          <a:xfrm>
            <a:off x="868680" y="3886200"/>
            <a:ext cx="45712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D4A833"/>
                </a:solidFill>
                <a:latin typeface="Arial"/>
                <a:ea typeface="Arial"/>
              </a:rPr>
              <a:t>Why This Matters for Logarithms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Text 20"/>
          <p:cNvSpPr/>
          <p:nvPr/>
        </p:nvSpPr>
        <p:spPr>
          <a:xfrm>
            <a:off x="868680" y="4206240"/>
            <a:ext cx="7405920" cy="41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The exponential function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f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) =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b</a:t>
            </a:r>
            <a:r>
              <a:rPr lang="en-US" sz="900" b="0" strike="noStrike" spc="-1" baseline="30000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is one-to-one, so it has an inverse: 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f </a:t>
            </a:r>
            <a:r>
              <a:rPr lang="en-US" sz="11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⁻¹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) = log</a:t>
            </a:r>
            <a:r>
              <a:rPr lang="en-US" sz="900" b="0" strike="noStrike" spc="-1" baseline="-40000">
                <a:solidFill>
                  <a:srgbClr val="2C3E50"/>
                </a:solidFill>
                <a:latin typeface="Cambria Math"/>
                <a:ea typeface="Cambria Math"/>
              </a:rPr>
              <a:t>b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).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2" name="Shape 1"/>
          <p:cNvSpPr/>
          <p:nvPr/>
        </p:nvSpPr>
        <p:spPr>
          <a:xfrm>
            <a:off x="0" y="0"/>
            <a:ext cx="54000" cy="51429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3" name="Text 2"/>
          <p:cNvSpPr/>
          <p:nvPr/>
        </p:nvSpPr>
        <p:spPr>
          <a:xfrm>
            <a:off x="457200" y="274320"/>
            <a:ext cx="822888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1A2D42"/>
                </a:solidFill>
                <a:latin typeface="Arial"/>
                <a:ea typeface="Arial"/>
              </a:rPr>
              <a:t>PRACTICE PROBLEMS</a:t>
            </a:r>
            <a:endParaRPr lang="en-US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4" name="Text 3"/>
          <p:cNvSpPr/>
          <p:nvPr/>
        </p:nvSpPr>
        <p:spPr>
          <a:xfrm>
            <a:off x="457200" y="822960"/>
            <a:ext cx="82288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607D8B"/>
                </a:solidFill>
                <a:latin typeface="Calibri"/>
                <a:ea typeface="Calibri"/>
              </a:rPr>
              <a:t>Test your understanding — try these on your own!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5" name="Shape 4"/>
          <p:cNvSpPr/>
          <p:nvPr/>
        </p:nvSpPr>
        <p:spPr>
          <a:xfrm>
            <a:off x="640080" y="1234440"/>
            <a:ext cx="7863120" cy="5295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6" name="Shape 5"/>
          <p:cNvSpPr/>
          <p:nvPr/>
        </p:nvSpPr>
        <p:spPr>
          <a:xfrm>
            <a:off x="640080" y="1234440"/>
            <a:ext cx="54000" cy="5295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7" name="Shape 6"/>
          <p:cNvSpPr/>
          <p:nvPr/>
        </p:nvSpPr>
        <p:spPr>
          <a:xfrm>
            <a:off x="777240" y="1280160"/>
            <a:ext cx="456480" cy="456480"/>
          </a:xfr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8" name="Text 7"/>
          <p:cNvSpPr/>
          <p:nvPr/>
        </p:nvSpPr>
        <p:spPr>
          <a:xfrm>
            <a:off x="777240" y="1280160"/>
            <a:ext cx="4564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  <a:ea typeface="Arial"/>
              </a:rPr>
              <a:t>1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9" name="Text 8"/>
          <p:cNvSpPr/>
          <p:nvPr/>
        </p:nvSpPr>
        <p:spPr>
          <a:xfrm>
            <a:off x="1371600" y="1243440"/>
            <a:ext cx="68572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Write in exponential form:  log</a:t>
            </a:r>
            <a:r>
              <a:rPr lang="en-US" sz="8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6</a:t>
            </a:r>
            <a:r>
              <a:rPr lang="en-US" sz="13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(216) = 3  and  ln(1) = 0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0" name="Text 9"/>
          <p:cNvSpPr/>
          <p:nvPr/>
        </p:nvSpPr>
        <p:spPr>
          <a:xfrm>
            <a:off x="1371600" y="1508760"/>
            <a:ext cx="6857280" cy="22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i="1" strike="noStrike" spc="-1">
                <a:solidFill>
                  <a:srgbClr val="607D8B"/>
                </a:solidFill>
                <a:latin typeface="Cambria Math"/>
                <a:ea typeface="Cambria Math"/>
              </a:rPr>
              <a:t>Apply the definition: log</a:t>
            </a:r>
            <a:r>
              <a:rPr lang="en-US" sz="700" b="0" strike="noStrike" spc="-1" baseline="-40000">
                <a:solidFill>
                  <a:srgbClr val="607D8B"/>
                </a:solidFill>
                <a:latin typeface="Cambria Math"/>
                <a:ea typeface="Cambria Math"/>
              </a:rPr>
              <a:t>b</a:t>
            </a:r>
            <a:r>
              <a:rPr lang="en-US" sz="1100" b="0" i="1" strike="noStrike" spc="-1">
                <a:solidFill>
                  <a:srgbClr val="607D8B"/>
                </a:solidFill>
                <a:latin typeface="Cambria Math"/>
                <a:ea typeface="Cambria Math"/>
              </a:rPr>
              <a:t>(x) = y ↔ b</a:t>
            </a:r>
            <a:r>
              <a:rPr lang="en-US" sz="700" b="0" strike="noStrike" spc="-1" baseline="30000">
                <a:solidFill>
                  <a:srgbClr val="607D8B"/>
                </a:solidFill>
                <a:latin typeface="Cambria Math"/>
                <a:ea typeface="Cambria Math"/>
              </a:rPr>
              <a:t>y</a:t>
            </a:r>
            <a:r>
              <a:rPr lang="en-US" sz="1100" b="0" i="1" strike="noStrike" spc="-1">
                <a:solidFill>
                  <a:srgbClr val="607D8B"/>
                </a:solidFill>
                <a:latin typeface="Cambria Math"/>
                <a:ea typeface="Cambria Math"/>
              </a:rPr>
              <a:t> = x.</a:t>
            </a:r>
            <a:endParaRPr lang="en-US" sz="1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1" name="Shape 10"/>
          <p:cNvSpPr/>
          <p:nvPr/>
        </p:nvSpPr>
        <p:spPr>
          <a:xfrm>
            <a:off x="640080" y="1856160"/>
            <a:ext cx="7863120" cy="5295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2" name="Shape 11"/>
          <p:cNvSpPr/>
          <p:nvPr/>
        </p:nvSpPr>
        <p:spPr>
          <a:xfrm>
            <a:off x="640080" y="1856160"/>
            <a:ext cx="54000" cy="5295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3" name="Shape 12"/>
          <p:cNvSpPr/>
          <p:nvPr/>
        </p:nvSpPr>
        <p:spPr>
          <a:xfrm>
            <a:off x="777240" y="1901880"/>
            <a:ext cx="456480" cy="456480"/>
          </a:xfr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4" name="Text 13"/>
          <p:cNvSpPr/>
          <p:nvPr/>
        </p:nvSpPr>
        <p:spPr>
          <a:xfrm>
            <a:off x="777240" y="1901880"/>
            <a:ext cx="4564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  <a:ea typeface="Arial"/>
              </a:rPr>
              <a:t>2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5" name="Text 14"/>
          <p:cNvSpPr/>
          <p:nvPr/>
        </p:nvSpPr>
        <p:spPr>
          <a:xfrm>
            <a:off x="1371600" y="1865520"/>
            <a:ext cx="68572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Evaluate without a calculator:  log</a:t>
            </a:r>
            <a:r>
              <a:rPr lang="en-US" sz="8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4</a:t>
            </a:r>
            <a:r>
              <a:rPr lang="en-US" sz="13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(1/16)  and  log</a:t>
            </a:r>
            <a:r>
              <a:rPr lang="en-US" sz="8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27</a:t>
            </a:r>
            <a:r>
              <a:rPr lang="en-US" sz="13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(3)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6" name="Text 15"/>
          <p:cNvSpPr/>
          <p:nvPr/>
        </p:nvSpPr>
        <p:spPr>
          <a:xfrm>
            <a:off x="1371600" y="2130480"/>
            <a:ext cx="6857280" cy="22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i="1" strike="noStrike" spc="-1">
                <a:solidFill>
                  <a:srgbClr val="607D8B"/>
                </a:solidFill>
                <a:latin typeface="Cambria Math"/>
                <a:ea typeface="Cambria Math"/>
              </a:rPr>
              <a:t>Set up b</a:t>
            </a:r>
            <a:r>
              <a:rPr lang="en-US" sz="700" b="0" strike="noStrike" spc="-1" baseline="30000">
                <a:solidFill>
                  <a:srgbClr val="607D8B"/>
                </a:solidFill>
                <a:latin typeface="Cambria Math"/>
                <a:ea typeface="Cambria Math"/>
              </a:rPr>
              <a:t>y</a:t>
            </a:r>
            <a:r>
              <a:rPr lang="en-US" sz="1100" b="0" i="1" strike="noStrike" spc="-1">
                <a:solidFill>
                  <a:srgbClr val="607D8B"/>
                </a:solidFill>
                <a:latin typeface="Cambria Math"/>
                <a:ea typeface="Cambria Math"/>
              </a:rPr>
              <a:t> = x and find y. Remember fractional exponents!</a:t>
            </a:r>
            <a:endParaRPr lang="en-US" sz="1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7" name="Shape 16"/>
          <p:cNvSpPr/>
          <p:nvPr/>
        </p:nvSpPr>
        <p:spPr>
          <a:xfrm>
            <a:off x="640080" y="2477880"/>
            <a:ext cx="7863120" cy="5295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8" name="Shape 17"/>
          <p:cNvSpPr/>
          <p:nvPr/>
        </p:nvSpPr>
        <p:spPr>
          <a:xfrm>
            <a:off x="640080" y="2477880"/>
            <a:ext cx="54000" cy="5295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9" name="Shape 18"/>
          <p:cNvSpPr/>
          <p:nvPr/>
        </p:nvSpPr>
        <p:spPr>
          <a:xfrm>
            <a:off x="777240" y="2523600"/>
            <a:ext cx="456480" cy="456480"/>
          </a:xfr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0" name="Text 19"/>
          <p:cNvSpPr/>
          <p:nvPr/>
        </p:nvSpPr>
        <p:spPr>
          <a:xfrm>
            <a:off x="777240" y="2523600"/>
            <a:ext cx="4564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  <a:ea typeface="Arial"/>
              </a:rPr>
              <a:t>3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1" name="Text 20"/>
          <p:cNvSpPr/>
          <p:nvPr/>
        </p:nvSpPr>
        <p:spPr>
          <a:xfrm>
            <a:off x="1371600" y="2487240"/>
            <a:ext cx="68572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Simplify:  log(10</a:t>
            </a:r>
            <a:r>
              <a:rPr lang="en-US" sz="8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6</a:t>
            </a:r>
            <a:r>
              <a:rPr lang="en-US" sz="13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),  e</a:t>
            </a:r>
            <a:r>
              <a:rPr lang="en-US" sz="8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ln 15</a:t>
            </a:r>
            <a:r>
              <a:rPr lang="en-US" sz="13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,  log</a:t>
            </a:r>
            <a:r>
              <a:rPr lang="en-US" sz="8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8</a:t>
            </a:r>
            <a:r>
              <a:rPr lang="en-US" sz="13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(8</a:t>
            </a:r>
            <a:r>
              <a:rPr lang="en-US" sz="8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2.5</a:t>
            </a:r>
            <a:r>
              <a:rPr lang="en-US" sz="13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)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2" name="Text 21"/>
          <p:cNvSpPr/>
          <p:nvPr/>
        </p:nvSpPr>
        <p:spPr>
          <a:xfrm>
            <a:off x="1371600" y="2752200"/>
            <a:ext cx="6857280" cy="22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i="1" strike="noStrike" spc="-1">
                <a:solidFill>
                  <a:srgbClr val="607D8B"/>
                </a:solidFill>
                <a:latin typeface="Cambria Math"/>
                <a:ea typeface="Cambria Math"/>
              </a:rPr>
              <a:t>Use the basic properties and inverse properties.</a:t>
            </a:r>
            <a:endParaRPr lang="en-US" sz="1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3" name="Shape 22"/>
          <p:cNvSpPr/>
          <p:nvPr/>
        </p:nvSpPr>
        <p:spPr>
          <a:xfrm>
            <a:off x="640080" y="3099960"/>
            <a:ext cx="7863120" cy="5295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4" name="Shape 23"/>
          <p:cNvSpPr/>
          <p:nvPr/>
        </p:nvSpPr>
        <p:spPr>
          <a:xfrm>
            <a:off x="640080" y="3099960"/>
            <a:ext cx="54000" cy="5295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5" name="Shape 24"/>
          <p:cNvSpPr/>
          <p:nvPr/>
        </p:nvSpPr>
        <p:spPr>
          <a:xfrm>
            <a:off x="777240" y="3145680"/>
            <a:ext cx="456480" cy="456480"/>
          </a:xfr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6" name="Text 25"/>
          <p:cNvSpPr/>
          <p:nvPr/>
        </p:nvSpPr>
        <p:spPr>
          <a:xfrm>
            <a:off x="777240" y="3145680"/>
            <a:ext cx="4564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  <a:ea typeface="Arial"/>
              </a:rPr>
              <a:t>4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7" name="Text 26"/>
          <p:cNvSpPr/>
          <p:nvPr/>
        </p:nvSpPr>
        <p:spPr>
          <a:xfrm>
            <a:off x="1371600" y="3108960"/>
            <a:ext cx="68572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Find the domain of  f(x) = log</a:t>
            </a:r>
            <a:r>
              <a:rPr lang="en-US" sz="8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3</a:t>
            </a:r>
            <a:r>
              <a:rPr lang="en-US" sz="13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(5 − 2x)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8" name="Text 27"/>
          <p:cNvSpPr/>
          <p:nvPr/>
        </p:nvSpPr>
        <p:spPr>
          <a:xfrm>
            <a:off x="1371600" y="3374280"/>
            <a:ext cx="6857280" cy="22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i="1" strike="noStrike" spc="-1">
                <a:solidFill>
                  <a:srgbClr val="607D8B"/>
                </a:solidFill>
                <a:latin typeface="Cambria Math"/>
                <a:ea typeface="Cambria Math"/>
              </a:rPr>
              <a:t>Set 5 − 2x &gt; 0 and solve the inequality.</a:t>
            </a:r>
            <a:endParaRPr lang="en-US" sz="1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9" name="Shape 28"/>
          <p:cNvSpPr/>
          <p:nvPr/>
        </p:nvSpPr>
        <p:spPr>
          <a:xfrm>
            <a:off x="640080" y="3721680"/>
            <a:ext cx="7863120" cy="5295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0" name="Shape 29"/>
          <p:cNvSpPr/>
          <p:nvPr/>
        </p:nvSpPr>
        <p:spPr>
          <a:xfrm>
            <a:off x="640080" y="3721680"/>
            <a:ext cx="54000" cy="5295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1" name="Shape 30"/>
          <p:cNvSpPr/>
          <p:nvPr/>
        </p:nvSpPr>
        <p:spPr>
          <a:xfrm>
            <a:off x="777240" y="3767400"/>
            <a:ext cx="456480" cy="456480"/>
          </a:xfr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2" name="Text 31"/>
          <p:cNvSpPr/>
          <p:nvPr/>
        </p:nvSpPr>
        <p:spPr>
          <a:xfrm>
            <a:off x="777240" y="3767400"/>
            <a:ext cx="4564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  <a:ea typeface="Arial"/>
              </a:rPr>
              <a:t>5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3" name="Text 32"/>
          <p:cNvSpPr/>
          <p:nvPr/>
        </p:nvSpPr>
        <p:spPr>
          <a:xfrm>
            <a:off x="1371600" y="3730680"/>
            <a:ext cx="68572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Solve:  log</a:t>
            </a:r>
            <a:r>
              <a:rPr lang="en-US" sz="8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3</a:t>
            </a:r>
            <a:r>
              <a:rPr lang="en-US" sz="13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(2x + 1) = 4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4" name="Text 33"/>
          <p:cNvSpPr/>
          <p:nvPr/>
        </p:nvSpPr>
        <p:spPr>
          <a:xfrm>
            <a:off x="1371600" y="3996000"/>
            <a:ext cx="6857280" cy="22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i="1" strike="noStrike" spc="-1">
                <a:solidFill>
                  <a:srgbClr val="607D8B"/>
                </a:solidFill>
                <a:latin typeface="Cambria Math"/>
                <a:ea typeface="Cambria Math"/>
              </a:rPr>
              <a:t>Convert to exponential form: 3</a:t>
            </a:r>
            <a:r>
              <a:rPr lang="en-US" sz="700" b="0" strike="noStrike" spc="-1" baseline="30000">
                <a:solidFill>
                  <a:srgbClr val="607D8B"/>
                </a:solidFill>
                <a:latin typeface="Cambria Math"/>
                <a:ea typeface="Cambria Math"/>
              </a:rPr>
              <a:t>4</a:t>
            </a:r>
            <a:r>
              <a:rPr lang="en-US" sz="1100" b="0" i="1" strike="noStrike" spc="-1">
                <a:solidFill>
                  <a:srgbClr val="607D8B"/>
                </a:solidFill>
                <a:latin typeface="Cambria Math"/>
                <a:ea typeface="Cambria Math"/>
              </a:rPr>
              <a:t> = 2x + 1.</a:t>
            </a:r>
            <a:endParaRPr lang="en-US" sz="1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5" name="Shape 34"/>
          <p:cNvSpPr/>
          <p:nvPr/>
        </p:nvSpPr>
        <p:spPr>
          <a:xfrm>
            <a:off x="640080" y="4343400"/>
            <a:ext cx="7863120" cy="5295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6" name="Shape 35"/>
          <p:cNvSpPr/>
          <p:nvPr/>
        </p:nvSpPr>
        <p:spPr>
          <a:xfrm>
            <a:off x="640080" y="4343400"/>
            <a:ext cx="54000" cy="5295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7" name="Shape 36"/>
          <p:cNvSpPr/>
          <p:nvPr/>
        </p:nvSpPr>
        <p:spPr>
          <a:xfrm>
            <a:off x="777240" y="4389120"/>
            <a:ext cx="456480" cy="456480"/>
          </a:xfr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8" name="Text 37"/>
          <p:cNvSpPr/>
          <p:nvPr/>
        </p:nvSpPr>
        <p:spPr>
          <a:xfrm>
            <a:off x="777240" y="4389120"/>
            <a:ext cx="4564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  <a:ea typeface="Arial"/>
              </a:rPr>
              <a:t>6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9" name="Text 38"/>
          <p:cNvSpPr/>
          <p:nvPr/>
        </p:nvSpPr>
        <p:spPr>
          <a:xfrm>
            <a:off x="1371600" y="4352400"/>
            <a:ext cx="68572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Use change of base to evaluate  log</a:t>
            </a:r>
            <a:r>
              <a:rPr lang="en-US" sz="8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5</a:t>
            </a:r>
            <a:r>
              <a:rPr lang="en-US" sz="1300" b="1" strike="noStrike" spc="-1">
                <a:solidFill>
                  <a:srgbClr val="1A2D42"/>
                </a:solidFill>
                <a:latin typeface="Cambria Math"/>
                <a:ea typeface="Cambria Math"/>
              </a:rPr>
              <a:t>(83)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0" name="Text 39"/>
          <p:cNvSpPr/>
          <p:nvPr/>
        </p:nvSpPr>
        <p:spPr>
          <a:xfrm>
            <a:off x="1371600" y="4617720"/>
            <a:ext cx="6857280" cy="22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i="1" strike="noStrike" spc="-1">
                <a:solidFill>
                  <a:srgbClr val="607D8B"/>
                </a:solidFill>
                <a:latin typeface="Cambria Math"/>
                <a:ea typeface="Cambria Math"/>
              </a:rPr>
              <a:t>log</a:t>
            </a:r>
            <a:r>
              <a:rPr lang="en-US" sz="700" b="0" strike="noStrike" spc="-1" baseline="-40000">
                <a:solidFill>
                  <a:srgbClr val="607D8B"/>
                </a:solidFill>
                <a:latin typeface="Cambria Math"/>
                <a:ea typeface="Cambria Math"/>
              </a:rPr>
              <a:t>5</a:t>
            </a:r>
            <a:r>
              <a:rPr lang="en-US" sz="1100" b="0" i="1" strike="noStrike" spc="-1">
                <a:solidFill>
                  <a:srgbClr val="607D8B"/>
                </a:solidFill>
                <a:latin typeface="Cambria Math"/>
                <a:ea typeface="Cambria Math"/>
              </a:rPr>
              <a:t>(83) = log(83)/log(5). Round to 3 decimal places.</a:t>
            </a:r>
            <a:endParaRPr lang="en-US" sz="11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Rectangle 1"/>
          <p:cNvSpPr/>
          <p:nvPr/>
        </p:nvSpPr>
        <p:spPr>
          <a:xfrm>
            <a:off x="0" y="0"/>
            <a:ext cx="9143640" cy="54360"/>
          </a:xfrm>
          <a:prstGeom prst="rect">
            <a:avLst/>
          </a:prstGeom>
          <a:solidFill>
            <a:srgbClr val="0E9A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9720" rIns="90000" bIns="97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12" name="Rectangle 2"/>
          <p:cNvSpPr/>
          <p:nvPr/>
        </p:nvSpPr>
        <p:spPr>
          <a:xfrm>
            <a:off x="0" y="0"/>
            <a:ext cx="54360" cy="5143320"/>
          </a:xfrm>
          <a:prstGeom prst="rect">
            <a:avLst/>
          </a:prstGeom>
          <a:solidFill>
            <a:srgbClr val="0E9A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13" name="TextBox 3"/>
          <p:cNvSpPr/>
          <p:nvPr/>
        </p:nvSpPr>
        <p:spPr>
          <a:xfrm>
            <a:off x="457200" y="182880"/>
            <a:ext cx="731484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1" strike="noStrike" spc="-1">
                <a:solidFill>
                  <a:srgbClr val="1A2D42"/>
                </a:solidFill>
                <a:latin typeface="Arial"/>
              </a:rPr>
              <a:t>PRACTICE PROBLEM ANSWERS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4" name="Oval 4"/>
          <p:cNvSpPr/>
          <p:nvPr/>
        </p:nvSpPr>
        <p:spPr>
          <a:xfrm>
            <a:off x="8138160" y="182880"/>
            <a:ext cx="639720" cy="639720"/>
          </a:xfrm>
          <a:prstGeom prst="ellipse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15" name="TextBox 5"/>
          <p:cNvSpPr/>
          <p:nvPr/>
        </p:nvSpPr>
        <p:spPr>
          <a:xfrm>
            <a:off x="8183880" y="226080"/>
            <a:ext cx="548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>
                <a:solidFill>
                  <a:srgbClr val="FFFFFF"/>
                </a:solidFill>
                <a:latin typeface="Arial"/>
              </a:rPr>
              <a:t>✓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6" name="Rectangle 6"/>
          <p:cNvSpPr/>
          <p:nvPr/>
        </p:nvSpPr>
        <p:spPr>
          <a:xfrm>
            <a:off x="640080" y="868680"/>
            <a:ext cx="7863480" cy="57564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760" dist="25455" dir="8100000" algn="tl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17" name="Rectangle 7"/>
          <p:cNvSpPr/>
          <p:nvPr/>
        </p:nvSpPr>
        <p:spPr>
          <a:xfrm>
            <a:off x="640080" y="868680"/>
            <a:ext cx="54360" cy="575640"/>
          </a:xfrm>
          <a:prstGeom prst="rect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18" name="Oval 8"/>
          <p:cNvSpPr/>
          <p:nvPr/>
        </p:nvSpPr>
        <p:spPr>
          <a:xfrm>
            <a:off x="804600" y="941760"/>
            <a:ext cx="411120" cy="411120"/>
          </a:xfrm>
          <a:prstGeom prst="ellipse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19" name="TextBox 9"/>
          <p:cNvSpPr/>
          <p:nvPr/>
        </p:nvSpPr>
        <p:spPr>
          <a:xfrm>
            <a:off x="804600" y="980640"/>
            <a:ext cx="411120" cy="333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</a:rPr>
              <a:t>1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0" name="TextBox 10"/>
          <p:cNvSpPr/>
          <p:nvPr/>
        </p:nvSpPr>
        <p:spPr>
          <a:xfrm>
            <a:off x="1371600" y="887040"/>
            <a:ext cx="1371240" cy="24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000" b="0" i="1" strike="noStrike" spc="-1">
                <a:solidFill>
                  <a:srgbClr val="607D8B"/>
                </a:solidFill>
                <a:latin typeface="Calibri"/>
              </a:rPr>
              <a:t>Exponential form</a:t>
            </a:r>
            <a:endParaRPr lang="en-US" sz="1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1" name="TextBox 11"/>
          <p:cNvSpPr/>
          <p:nvPr/>
        </p:nvSpPr>
        <p:spPr>
          <a:xfrm>
            <a:off x="1371600" y="1088280"/>
            <a:ext cx="685764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600" b="1" strike="noStrike" spc="-1">
                <a:solidFill>
                  <a:srgbClr val="0E9AA7"/>
                </a:solidFill>
                <a:latin typeface="Cambria Math"/>
              </a:rPr>
              <a:t>6</a:t>
            </a:r>
            <a:r>
              <a:rPr lang="en-US" sz="1100" b="1" strike="noStrike" spc="-1" baseline="30000">
                <a:solidFill>
                  <a:srgbClr val="0E9AA7"/>
                </a:solidFill>
                <a:latin typeface="Cambria Math"/>
              </a:rPr>
              <a:t>³</a:t>
            </a:r>
            <a:r>
              <a:rPr lang="en-US" sz="1600" b="1" strike="noStrike" spc="-1">
                <a:solidFill>
                  <a:srgbClr val="0E9AA7"/>
                </a:solidFill>
                <a:latin typeface="Cambria Math"/>
              </a:rPr>
              <a:t> = 216          e</a:t>
            </a:r>
            <a:r>
              <a:rPr lang="en-US" sz="1100" b="1" strike="noStrike" spc="-1" baseline="30000">
                <a:solidFill>
                  <a:srgbClr val="0E9AA7"/>
                </a:solidFill>
                <a:latin typeface="Cambria Math"/>
              </a:rPr>
              <a:t>⁰</a:t>
            </a:r>
            <a:r>
              <a:rPr lang="en-US" sz="1600" b="1" strike="noStrike" spc="-1">
                <a:solidFill>
                  <a:srgbClr val="0E9AA7"/>
                </a:solidFill>
                <a:latin typeface="Cambria Math"/>
              </a:rPr>
              <a:t> = 1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2" name="Rectangle 12"/>
          <p:cNvSpPr/>
          <p:nvPr/>
        </p:nvSpPr>
        <p:spPr>
          <a:xfrm>
            <a:off x="640080" y="1499760"/>
            <a:ext cx="7863480" cy="57564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760" dist="25455" dir="8100000" algn="tl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23" name="Rectangle 13"/>
          <p:cNvSpPr/>
          <p:nvPr/>
        </p:nvSpPr>
        <p:spPr>
          <a:xfrm>
            <a:off x="640080" y="1499760"/>
            <a:ext cx="54360" cy="575640"/>
          </a:xfrm>
          <a:prstGeom prst="rect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24" name="Oval 14"/>
          <p:cNvSpPr/>
          <p:nvPr/>
        </p:nvSpPr>
        <p:spPr>
          <a:xfrm>
            <a:off x="804600" y="1572840"/>
            <a:ext cx="411120" cy="411120"/>
          </a:xfrm>
          <a:prstGeom prst="ellipse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25" name="TextBox 15"/>
          <p:cNvSpPr/>
          <p:nvPr/>
        </p:nvSpPr>
        <p:spPr>
          <a:xfrm>
            <a:off x="804600" y="1611720"/>
            <a:ext cx="411120" cy="333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</a:rPr>
              <a:t>2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6" name="TextBox 16"/>
          <p:cNvSpPr/>
          <p:nvPr/>
        </p:nvSpPr>
        <p:spPr>
          <a:xfrm>
            <a:off x="1371600" y="1517760"/>
            <a:ext cx="1371240" cy="24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000" b="0" i="1" strike="noStrike" spc="-1">
                <a:solidFill>
                  <a:srgbClr val="607D8B"/>
                </a:solidFill>
                <a:latin typeface="Calibri"/>
              </a:rPr>
              <a:t>Evaluate</a:t>
            </a:r>
            <a:endParaRPr lang="en-US" sz="1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7" name="TextBox 17"/>
          <p:cNvSpPr/>
          <p:nvPr/>
        </p:nvSpPr>
        <p:spPr>
          <a:xfrm>
            <a:off x="1371600" y="1719000"/>
            <a:ext cx="6857640" cy="358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600" b="1" strike="noStrike" spc="-1">
                <a:solidFill>
                  <a:srgbClr val="0E9AA7"/>
                </a:solidFill>
                <a:latin typeface="Cambria Math"/>
              </a:rPr>
              <a:t>log</a:t>
            </a:r>
            <a:r>
              <a:rPr lang="en-US" sz="1000" b="1" strike="noStrike" spc="-1" baseline="-40000">
                <a:solidFill>
                  <a:srgbClr val="0E9AA7"/>
                </a:solidFill>
                <a:latin typeface="Cambria Math"/>
              </a:rPr>
              <a:t>4</a:t>
            </a:r>
            <a:r>
              <a:rPr lang="en-US" sz="1600" b="1" strike="noStrike" spc="-1">
                <a:solidFill>
                  <a:srgbClr val="0E9AA7"/>
                </a:solidFill>
                <a:latin typeface="Cambria Math"/>
              </a:rPr>
              <a:t>(1/16) = −2          log</a:t>
            </a:r>
            <a:r>
              <a:rPr lang="en-US" sz="1000" b="1" strike="noStrike" spc="-1" baseline="-40000">
                <a:solidFill>
                  <a:srgbClr val="0E9AA7"/>
                </a:solidFill>
                <a:latin typeface="Cambria Math"/>
              </a:rPr>
              <a:t>27</a:t>
            </a:r>
            <a:r>
              <a:rPr lang="en-US" sz="1600" b="1" strike="noStrike" spc="-1">
                <a:solidFill>
                  <a:srgbClr val="0E9AA7"/>
                </a:solidFill>
                <a:latin typeface="Cambria Math"/>
              </a:rPr>
              <a:t>(3) = 1/3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8" name="Rectangle 18"/>
          <p:cNvSpPr/>
          <p:nvPr/>
        </p:nvSpPr>
        <p:spPr>
          <a:xfrm>
            <a:off x="640080" y="2130480"/>
            <a:ext cx="7863480" cy="57564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760" dist="25455" dir="8100000" algn="tl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29" name="Rectangle 19"/>
          <p:cNvSpPr/>
          <p:nvPr/>
        </p:nvSpPr>
        <p:spPr>
          <a:xfrm>
            <a:off x="640080" y="2130480"/>
            <a:ext cx="54360" cy="575640"/>
          </a:xfrm>
          <a:prstGeom prst="rect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30" name="Oval 20"/>
          <p:cNvSpPr/>
          <p:nvPr/>
        </p:nvSpPr>
        <p:spPr>
          <a:xfrm>
            <a:off x="804600" y="2203560"/>
            <a:ext cx="411120" cy="411120"/>
          </a:xfrm>
          <a:prstGeom prst="ellipse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31" name="TextBox 21"/>
          <p:cNvSpPr/>
          <p:nvPr/>
        </p:nvSpPr>
        <p:spPr>
          <a:xfrm>
            <a:off x="804600" y="2242440"/>
            <a:ext cx="411120" cy="333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</a:rPr>
              <a:t>3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2" name="TextBox 22"/>
          <p:cNvSpPr/>
          <p:nvPr/>
        </p:nvSpPr>
        <p:spPr>
          <a:xfrm>
            <a:off x="1371600" y="2148840"/>
            <a:ext cx="1371240" cy="24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000" b="0" i="1" strike="noStrike" spc="-1">
                <a:solidFill>
                  <a:srgbClr val="607D8B"/>
                </a:solidFill>
                <a:latin typeface="Calibri"/>
              </a:rPr>
              <a:t>Simplify</a:t>
            </a:r>
            <a:endParaRPr lang="en-US" sz="1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3" name="TextBox 23"/>
          <p:cNvSpPr/>
          <p:nvPr/>
        </p:nvSpPr>
        <p:spPr>
          <a:xfrm>
            <a:off x="1371600" y="2350080"/>
            <a:ext cx="68576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0E9AA7"/>
                </a:solidFill>
                <a:latin typeface="Cambria Math"/>
              </a:rPr>
              <a:t>6   ;   15   ;   2.5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4" name="Rectangle 24"/>
          <p:cNvSpPr/>
          <p:nvPr/>
        </p:nvSpPr>
        <p:spPr>
          <a:xfrm>
            <a:off x="640080" y="2761560"/>
            <a:ext cx="7863480" cy="57564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760" dist="25455" dir="8100000" algn="tl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35" name="Rectangle 25"/>
          <p:cNvSpPr/>
          <p:nvPr/>
        </p:nvSpPr>
        <p:spPr>
          <a:xfrm>
            <a:off x="640080" y="2761560"/>
            <a:ext cx="54360" cy="575640"/>
          </a:xfrm>
          <a:prstGeom prst="rect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36" name="Oval 26"/>
          <p:cNvSpPr/>
          <p:nvPr/>
        </p:nvSpPr>
        <p:spPr>
          <a:xfrm>
            <a:off x="804600" y="2834640"/>
            <a:ext cx="411120" cy="411120"/>
          </a:xfrm>
          <a:prstGeom prst="ellipse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37" name="TextBox 27"/>
          <p:cNvSpPr/>
          <p:nvPr/>
        </p:nvSpPr>
        <p:spPr>
          <a:xfrm>
            <a:off x="804600" y="2873520"/>
            <a:ext cx="411120" cy="333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</a:rPr>
              <a:t>4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8" name="TextBox 28"/>
          <p:cNvSpPr/>
          <p:nvPr/>
        </p:nvSpPr>
        <p:spPr>
          <a:xfrm>
            <a:off x="1371600" y="2779920"/>
            <a:ext cx="1371240" cy="24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000" b="0" i="1" strike="noStrike" spc="-1">
                <a:solidFill>
                  <a:srgbClr val="607D8B"/>
                </a:solidFill>
                <a:latin typeface="Calibri"/>
              </a:rPr>
              <a:t>Domain</a:t>
            </a:r>
            <a:endParaRPr lang="en-US" sz="1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9" name="TextBox 29"/>
          <p:cNvSpPr/>
          <p:nvPr/>
        </p:nvSpPr>
        <p:spPr>
          <a:xfrm>
            <a:off x="1371600" y="2980800"/>
            <a:ext cx="685764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600" b="1" strike="noStrike" spc="-1">
                <a:solidFill>
                  <a:srgbClr val="0E9AA7"/>
                </a:solidFill>
                <a:latin typeface="Cambria Math"/>
              </a:rPr>
              <a:t>Domain: (−∞, 5/2)      VA: x = 5/2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0" name="Rectangle 30"/>
          <p:cNvSpPr/>
          <p:nvPr/>
        </p:nvSpPr>
        <p:spPr>
          <a:xfrm>
            <a:off x="640080" y="3392280"/>
            <a:ext cx="7863480" cy="57564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760" dist="25455" dir="8100000" algn="tl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41" name="Rectangle 31"/>
          <p:cNvSpPr/>
          <p:nvPr/>
        </p:nvSpPr>
        <p:spPr>
          <a:xfrm>
            <a:off x="640080" y="3392280"/>
            <a:ext cx="54360" cy="575640"/>
          </a:xfrm>
          <a:prstGeom prst="rect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42" name="Oval 32"/>
          <p:cNvSpPr/>
          <p:nvPr/>
        </p:nvSpPr>
        <p:spPr>
          <a:xfrm>
            <a:off x="804600" y="3465720"/>
            <a:ext cx="411120" cy="411120"/>
          </a:xfrm>
          <a:prstGeom prst="ellipse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43" name="TextBox 33"/>
          <p:cNvSpPr/>
          <p:nvPr/>
        </p:nvSpPr>
        <p:spPr>
          <a:xfrm>
            <a:off x="804600" y="3504600"/>
            <a:ext cx="411120" cy="333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</a:rPr>
              <a:t>5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4" name="TextBox 34"/>
          <p:cNvSpPr/>
          <p:nvPr/>
        </p:nvSpPr>
        <p:spPr>
          <a:xfrm>
            <a:off x="1371600" y="3410640"/>
            <a:ext cx="1371240" cy="24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000" b="0" i="1" strike="noStrike" spc="-1">
                <a:solidFill>
                  <a:srgbClr val="607D8B"/>
                </a:solidFill>
                <a:latin typeface="Calibri"/>
              </a:rPr>
              <a:t>Solve</a:t>
            </a:r>
            <a:endParaRPr lang="en-US" sz="1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5" name="TextBox 35"/>
          <p:cNvSpPr/>
          <p:nvPr/>
        </p:nvSpPr>
        <p:spPr>
          <a:xfrm>
            <a:off x="1371600" y="3611880"/>
            <a:ext cx="685764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600" b="1" strike="noStrike" spc="-1">
                <a:solidFill>
                  <a:srgbClr val="0E9AA7"/>
                </a:solidFill>
                <a:latin typeface="Cambria Math"/>
              </a:rPr>
              <a:t>3</a:t>
            </a:r>
            <a:r>
              <a:rPr lang="en-US" sz="1100" b="1" strike="noStrike" spc="-1" baseline="30000">
                <a:solidFill>
                  <a:srgbClr val="0E9AA7"/>
                </a:solidFill>
                <a:latin typeface="Cambria Math"/>
              </a:rPr>
              <a:t>4</a:t>
            </a:r>
            <a:r>
              <a:rPr lang="en-US" sz="1600" b="1" strike="noStrike" spc="-1">
                <a:solidFill>
                  <a:srgbClr val="0E9AA7"/>
                </a:solidFill>
                <a:latin typeface="Cambria Math"/>
              </a:rPr>
              <a:t> = 2x + 1  →  81 = 2x + 1  →  x = 40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6" name="Rectangle 36"/>
          <p:cNvSpPr/>
          <p:nvPr/>
        </p:nvSpPr>
        <p:spPr>
          <a:xfrm>
            <a:off x="640080" y="4023360"/>
            <a:ext cx="7863480" cy="57564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760" dist="25455" dir="8100000" algn="tl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47" name="Rectangle 37"/>
          <p:cNvSpPr/>
          <p:nvPr/>
        </p:nvSpPr>
        <p:spPr>
          <a:xfrm>
            <a:off x="640080" y="4023360"/>
            <a:ext cx="54360" cy="575640"/>
          </a:xfrm>
          <a:prstGeom prst="rect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48" name="Oval 38"/>
          <p:cNvSpPr/>
          <p:nvPr/>
        </p:nvSpPr>
        <p:spPr>
          <a:xfrm>
            <a:off x="804600" y="4096440"/>
            <a:ext cx="411120" cy="411120"/>
          </a:xfrm>
          <a:prstGeom prst="ellipse">
            <a:avLst/>
          </a:prstGeom>
          <a:solidFill>
            <a:srgbClr val="2ECC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49" name="TextBox 39"/>
          <p:cNvSpPr/>
          <p:nvPr/>
        </p:nvSpPr>
        <p:spPr>
          <a:xfrm>
            <a:off x="804600" y="4135320"/>
            <a:ext cx="411120" cy="333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strike="noStrike" spc="-1">
                <a:solidFill>
                  <a:srgbClr val="FFFFFF"/>
                </a:solidFill>
                <a:latin typeface="Arial"/>
              </a:rPr>
              <a:t>6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0" name="TextBox 40"/>
          <p:cNvSpPr/>
          <p:nvPr/>
        </p:nvSpPr>
        <p:spPr>
          <a:xfrm>
            <a:off x="1371600" y="4041720"/>
            <a:ext cx="1371240" cy="24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000" b="0" i="1" strike="noStrike" spc="-1">
                <a:solidFill>
                  <a:srgbClr val="607D8B"/>
                </a:solidFill>
                <a:latin typeface="Calibri"/>
              </a:rPr>
              <a:t>Change of base</a:t>
            </a:r>
            <a:endParaRPr lang="en-US" sz="1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1" name="TextBox 41"/>
          <p:cNvSpPr/>
          <p:nvPr/>
        </p:nvSpPr>
        <p:spPr>
          <a:xfrm>
            <a:off x="1371600" y="4242960"/>
            <a:ext cx="685764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600" b="1" strike="noStrike" spc="-1">
                <a:solidFill>
                  <a:srgbClr val="0E9AA7"/>
                </a:solidFill>
                <a:latin typeface="Cambria Math"/>
              </a:rPr>
              <a:t>log(83)/log(5) ≈ 2.745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2" name="Rectangle 42"/>
          <p:cNvSpPr/>
          <p:nvPr/>
        </p:nvSpPr>
        <p:spPr>
          <a:xfrm>
            <a:off x="640080" y="4700160"/>
            <a:ext cx="7863480" cy="383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53" name="Rectangle 43"/>
          <p:cNvSpPr/>
          <p:nvPr/>
        </p:nvSpPr>
        <p:spPr>
          <a:xfrm>
            <a:off x="640080" y="4700160"/>
            <a:ext cx="7863480" cy="38376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760" dist="25455" dir="8100000" algn="tl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54" name="Rectangle 44"/>
          <p:cNvSpPr/>
          <p:nvPr/>
        </p:nvSpPr>
        <p:spPr>
          <a:xfrm>
            <a:off x="640080" y="4700160"/>
            <a:ext cx="54360" cy="383760"/>
          </a:xfrm>
          <a:prstGeom prst="rect">
            <a:avLst/>
          </a:prstGeom>
          <a:solidFill>
            <a:srgbClr val="D4A8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55" name="TextBox 45"/>
          <p:cNvSpPr/>
          <p:nvPr/>
        </p:nvSpPr>
        <p:spPr>
          <a:xfrm>
            <a:off x="868680" y="4748040"/>
            <a:ext cx="7406280" cy="28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300" b="1" strike="noStrike" spc="-1">
                <a:solidFill>
                  <a:srgbClr val="D4A833"/>
                </a:solidFill>
                <a:latin typeface="Calibri"/>
              </a:rPr>
              <a:t>Check your work!  Review any problems you missed before moving to Section 4.4.</a:t>
            </a:r>
            <a:endParaRPr lang="en-US" sz="13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" name="Shape 1"/>
          <p:cNvSpPr/>
          <p:nvPr/>
        </p:nvSpPr>
        <p:spPr>
          <a:xfrm>
            <a:off x="0" y="0"/>
            <a:ext cx="54000" cy="51429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" name="Text 2"/>
          <p:cNvSpPr/>
          <p:nvPr/>
        </p:nvSpPr>
        <p:spPr>
          <a:xfrm>
            <a:off x="457200" y="274320"/>
            <a:ext cx="822888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strike="noStrike" spc="-1">
                <a:solidFill>
                  <a:srgbClr val="1A2D42"/>
                </a:solidFill>
                <a:latin typeface="Arial"/>
                <a:ea typeface="Arial"/>
              </a:rPr>
              <a:t>DEFINITION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Shape 3"/>
          <p:cNvSpPr/>
          <p:nvPr/>
        </p:nvSpPr>
        <p:spPr>
          <a:xfrm>
            <a:off x="640080" y="1005840"/>
            <a:ext cx="7863120" cy="15537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Shape 4"/>
          <p:cNvSpPr/>
          <p:nvPr/>
        </p:nvSpPr>
        <p:spPr>
          <a:xfrm>
            <a:off x="640080" y="1005840"/>
            <a:ext cx="54000" cy="15537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7" name="Text 5"/>
          <p:cNvSpPr/>
          <p:nvPr/>
        </p:nvSpPr>
        <p:spPr>
          <a:xfrm>
            <a:off x="868680" y="1051560"/>
            <a:ext cx="45712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strike="noStrike" spc="-1">
                <a:solidFill>
                  <a:srgbClr val="0E9AA7"/>
                </a:solidFill>
                <a:latin typeface="Arial"/>
                <a:ea typeface="Arial"/>
              </a:rPr>
              <a:t>Logarithmic Function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Text 6"/>
          <p:cNvSpPr/>
          <p:nvPr/>
        </p:nvSpPr>
        <p:spPr>
          <a:xfrm>
            <a:off x="868680" y="1417320"/>
            <a:ext cx="68572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If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and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b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are positive real numbers such that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b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≠ 1, then the logarithmic function with base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b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is: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9" name="Text 7"/>
              <p:cNvSpPr/>
              <p:nvPr/>
            </p:nvSpPr>
            <p:spPr>
              <a:xfrm>
                <a:off x="868680" y="1828800"/>
                <a:ext cx="7314480" cy="5022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14:m>
                  <m:oMath xmlns:m="http://schemas.openxmlformats.org/officeDocument/2006/math">
                    <m:r>
                      <a:rPr lang="en-US" sz="2600" b="1" i="1" strike="noStrike" spc="-1" dirty="0" smtClean="0">
                        <a:solidFill>
                          <a:srgbClr val="1A2D42"/>
                        </a:solidFill>
                        <a:latin typeface="Cambria Math" panose="02040503050406030204" pitchFamily="18" charset="0"/>
                        <a:ea typeface="Cambria Math"/>
                      </a:rPr>
                      <m:t>𝒚</m:t>
                    </m:r>
                    <m:r>
                      <a:rPr lang="en-US" sz="2600" b="0" i="1" strike="noStrike" spc="-1" dirty="0">
                        <a:solidFill>
                          <a:srgbClr val="1A2D42"/>
                        </a:solidFill>
                        <a:latin typeface="Cambria Math" panose="02040503050406030204" pitchFamily="18" charset="0"/>
                        <a:ea typeface="Cambria Math"/>
                      </a:rPr>
                      <m:t> = </m:t>
                    </m:r>
                    <m:r>
                      <a:rPr lang="en-US" sz="2600" b="0" i="1" strike="noStrike" spc="-1" dirty="0" err="1">
                        <a:solidFill>
                          <a:srgbClr val="1A2D42"/>
                        </a:solidFill>
                        <a:latin typeface="Cambria Math" panose="02040503050406030204" pitchFamily="18" charset="0"/>
                        <a:ea typeface="Cambria Math"/>
                      </a:rPr>
                      <m:t>𝑙𝑜𝑔</m:t>
                    </m:r>
                    <m:r>
                      <a:rPr lang="en-US" sz="1700" b="0" i="1" strike="noStrike" spc="-1" baseline="-40000" dirty="0" err="1">
                        <a:solidFill>
                          <a:srgbClr val="1A2D42"/>
                        </a:solidFill>
                        <a:latin typeface="Cambria Math" panose="02040503050406030204" pitchFamily="18" charset="0"/>
                        <a:ea typeface="Cambria Math"/>
                      </a:rPr>
                      <m:t>𝑏</m:t>
                    </m:r>
                    <m:r>
                      <a:rPr lang="en-US" sz="2600" b="0" i="1" strike="noStrike" spc="-1" dirty="0">
                        <a:solidFill>
                          <a:srgbClr val="1A2D42"/>
                        </a:solidFill>
                        <a:latin typeface="Cambria Math" panose="02040503050406030204" pitchFamily="18" charset="0"/>
                        <a:ea typeface="Cambria Math"/>
                      </a:rPr>
                      <m:t>(</m:t>
                    </m:r>
                    <m:r>
                      <a:rPr lang="en-US" sz="2600" b="0" i="1" strike="noStrike" spc="-1" dirty="0">
                        <a:solidFill>
                          <a:srgbClr val="1A2D42"/>
                        </a:solidFill>
                        <a:latin typeface="Cambria Math" panose="02040503050406030204" pitchFamily="18" charset="0"/>
                        <a:ea typeface="Cambria Math"/>
                      </a:rPr>
                      <m:t>𝑥</m:t>
                    </m:r>
                    <m:r>
                      <a:rPr lang="en-US" sz="2600" b="0" i="1" strike="noStrike" spc="-1" dirty="0">
                        <a:solidFill>
                          <a:srgbClr val="1A2D42"/>
                        </a:solidFill>
                        <a:latin typeface="Cambria Math" panose="02040503050406030204" pitchFamily="18" charset="0"/>
                        <a:ea typeface="Cambria Math"/>
                      </a:rPr>
                      <m:t>)   </m:t>
                    </m:r>
                  </m:oMath>
                </a14:m>
                <a:r>
                  <a:rPr lang="en-US" sz="2600" b="0" strike="noStrike" spc="-1" dirty="0">
                    <a:solidFill>
                      <a:srgbClr val="1A2D42"/>
                    </a:solidFill>
                    <a:latin typeface="Cambria Math"/>
                    <a:ea typeface="Cambria Math"/>
                  </a:rPr>
                  <a:t>is equivalent to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1" i="1" strike="noStrike" spc="-1" dirty="0" smtClean="0">
                            <a:solidFill>
                              <a:srgbClr val="1A2D42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600" b="1" i="1" strike="noStrike" spc="-1" dirty="0" smtClean="0">
                            <a:solidFill>
                              <a:srgbClr val="1A2D42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𝒃</m:t>
                        </m:r>
                      </m:e>
                      <m:sup>
                        <m:r>
                          <a:rPr lang="en-US" sz="2600" b="1" i="1" strike="noStrike" spc="-1" dirty="0" smtClean="0">
                            <a:solidFill>
                              <a:srgbClr val="1A2D42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𝒚</m:t>
                        </m:r>
                      </m:sup>
                    </m:sSup>
                    <m:r>
                      <a:rPr lang="en-US" sz="2600" b="0" i="1" strike="noStrike" spc="-1" dirty="0" smtClean="0">
                        <a:solidFill>
                          <a:srgbClr val="1A2D42"/>
                        </a:solidFill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en-US" sz="2600" b="0" i="1" strike="noStrike" spc="-1" dirty="0">
                        <a:solidFill>
                          <a:srgbClr val="1A2D42"/>
                        </a:solidFill>
                        <a:latin typeface="Cambria Math" panose="02040503050406030204" pitchFamily="18" charset="0"/>
                        <a:ea typeface="Cambria Math"/>
                      </a:rPr>
                      <m:t>= </m:t>
                    </m:r>
                    <m:r>
                      <a:rPr lang="en-US" sz="2600" b="1" i="1" strike="noStrike" spc="-1" dirty="0">
                        <a:solidFill>
                          <a:srgbClr val="1A2D42"/>
                        </a:solidFill>
                        <a:latin typeface="Cambria Math" panose="02040503050406030204" pitchFamily="18" charset="0"/>
                        <a:ea typeface="Cambria Math"/>
                      </a:rPr>
                      <m:t>𝒙</m:t>
                    </m:r>
                  </m:oMath>
                </a14:m>
                <a:endParaRPr lang="en-US" sz="2600" b="0" strike="noStrike" spc="-1" dirty="0">
                  <a:solidFill>
                    <a:srgbClr val="000000"/>
                  </a:solidFill>
                  <a:latin typeface="Arial"/>
                </a:endParaRPr>
              </a:p>
            </p:txBody>
          </p:sp>
        </mc:Choice>
        <mc:Fallback>
          <p:sp>
            <p:nvSpPr>
              <p:cNvPr id="79" name="Text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680" y="1828800"/>
                <a:ext cx="7314480" cy="502200"/>
              </a:xfrm>
              <a:prstGeom prst="rect">
                <a:avLst/>
              </a:prstGeom>
              <a:blipFill>
                <a:blip r:embed="rId3"/>
                <a:stretch>
                  <a:fillRect l="-83" t="-9756" b="-30488"/>
                </a:stretch>
              </a:blipFill>
              <a:ln w="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0" name="Text 8"/>
          <p:cNvSpPr/>
          <p:nvPr/>
        </p:nvSpPr>
        <p:spPr>
          <a:xfrm>
            <a:off x="640080" y="2697480"/>
            <a:ext cx="36568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0E9AA7"/>
                </a:solidFill>
                <a:latin typeface="Arial"/>
                <a:ea typeface="Arial"/>
              </a:rPr>
              <a:t>Logarithmic vs. Exponential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Shape 9"/>
          <p:cNvSpPr/>
          <p:nvPr/>
        </p:nvSpPr>
        <p:spPr>
          <a:xfrm>
            <a:off x="640080" y="3154680"/>
            <a:ext cx="3748320" cy="146232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Shape 10"/>
          <p:cNvSpPr/>
          <p:nvPr/>
        </p:nvSpPr>
        <p:spPr>
          <a:xfrm>
            <a:off x="640080" y="3154680"/>
            <a:ext cx="3748320" cy="4107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3" name="Text 11"/>
          <p:cNvSpPr/>
          <p:nvPr/>
        </p:nvSpPr>
        <p:spPr>
          <a:xfrm>
            <a:off x="640080" y="3154680"/>
            <a:ext cx="3748320" cy="41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FFFFFF"/>
                </a:solidFill>
                <a:latin typeface="Arial"/>
                <a:ea typeface="Arial"/>
              </a:rPr>
              <a:t>Logarithmic Form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4" name="Text 12"/>
              <p:cNvSpPr/>
              <p:nvPr/>
            </p:nvSpPr>
            <p:spPr>
              <a:xfrm>
                <a:off x="640080" y="3611880"/>
                <a:ext cx="3748320" cy="547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 algn="ctr">
                  <a:tabLst>
                    <a:tab pos="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pc="-1" dirty="0">
                          <a:solidFill>
                            <a:srgbClr val="1A2D42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𝒚</m:t>
                      </m:r>
                      <m:r>
                        <a:rPr lang="en-US" sz="2800" i="1" spc="-1" dirty="0">
                          <a:solidFill>
                            <a:srgbClr val="1A2D42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= </m:t>
                      </m:r>
                      <m:r>
                        <a:rPr lang="en-US" sz="2800" i="1" spc="-1" dirty="0" err="1">
                          <a:solidFill>
                            <a:srgbClr val="1A2D42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𝑙𝑜𝑔</m:t>
                      </m:r>
                      <m:r>
                        <a:rPr lang="en-US" i="1" spc="-1" baseline="-40000" dirty="0" err="1">
                          <a:solidFill>
                            <a:srgbClr val="1A2D42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𝑏</m:t>
                      </m:r>
                      <m:r>
                        <a:rPr lang="en-US" sz="2800" i="1" spc="-1" dirty="0">
                          <a:solidFill>
                            <a:srgbClr val="1A2D42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(</m:t>
                      </m:r>
                      <m:r>
                        <a:rPr lang="en-US" sz="2800" i="1" spc="-1" dirty="0">
                          <a:solidFill>
                            <a:srgbClr val="1A2D42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𝑥</m:t>
                      </m:r>
                      <m:r>
                        <a:rPr lang="en-US" sz="2800" i="1" spc="-1" dirty="0">
                          <a:solidFill>
                            <a:srgbClr val="1A2D42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800" b="0" strike="noStrike" spc="-1" dirty="0">
                  <a:solidFill>
                    <a:srgbClr val="000000"/>
                  </a:solidFill>
                  <a:latin typeface="Arial"/>
                </a:endParaRPr>
              </a:p>
            </p:txBody>
          </p:sp>
        </mc:Choice>
        <mc:Fallback>
          <p:sp>
            <p:nvSpPr>
              <p:cNvPr id="84" name="Text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" y="3611880"/>
                <a:ext cx="3748320" cy="5479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Text 13"/>
          <p:cNvSpPr/>
          <p:nvPr/>
        </p:nvSpPr>
        <p:spPr>
          <a:xfrm>
            <a:off x="640080" y="4160520"/>
            <a:ext cx="37483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i="1" strike="noStrike" spc="-1">
                <a:solidFill>
                  <a:srgbClr val="607D8B"/>
                </a:solidFill>
                <a:latin typeface="Calibri"/>
                <a:ea typeface="Calibri"/>
              </a:rPr>
              <a:t>"What power of b gives x?"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Text 14"/>
          <p:cNvSpPr/>
          <p:nvPr/>
        </p:nvSpPr>
        <p:spPr>
          <a:xfrm>
            <a:off x="4114800" y="3611880"/>
            <a:ext cx="913680" cy="54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0" strike="noStrike" spc="-1">
                <a:solidFill>
                  <a:srgbClr val="E8734A"/>
                </a:solidFill>
                <a:latin typeface="Arial"/>
                <a:ea typeface="Arial"/>
              </a:rPr>
              <a:t>⟺</a:t>
            </a:r>
            <a:endParaRPr lang="en-US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Shape 15"/>
          <p:cNvSpPr/>
          <p:nvPr/>
        </p:nvSpPr>
        <p:spPr>
          <a:xfrm>
            <a:off x="4754880" y="3154680"/>
            <a:ext cx="3748320" cy="146232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Shape 16"/>
          <p:cNvSpPr/>
          <p:nvPr/>
        </p:nvSpPr>
        <p:spPr>
          <a:xfrm>
            <a:off x="4754880" y="3154680"/>
            <a:ext cx="3748320" cy="410760"/>
          </a:xfrm>
          <a:prstGeom prst="rect">
            <a:avLst/>
          </a:prstGeom>
          <a:solidFill>
            <a:srgbClr val="E8734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9" name="Text 17"/>
          <p:cNvSpPr/>
          <p:nvPr/>
        </p:nvSpPr>
        <p:spPr>
          <a:xfrm>
            <a:off x="4754880" y="3154680"/>
            <a:ext cx="3748320" cy="41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FFFFFF"/>
                </a:solidFill>
                <a:latin typeface="Arial"/>
                <a:ea typeface="Arial"/>
              </a:rPr>
              <a:t>Exponential Form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0" name="Text 18"/>
              <p:cNvSpPr/>
              <p:nvPr/>
            </p:nvSpPr>
            <p:spPr>
              <a:xfrm>
                <a:off x="4754880" y="3611880"/>
                <a:ext cx="3748320" cy="547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 algn="ctr">
                  <a:tabLst>
                    <a:tab pos="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pc="-1" dirty="0">
                              <a:solidFill>
                                <a:srgbClr val="1A2D42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pc="-1" dirty="0">
                              <a:solidFill>
                                <a:srgbClr val="1A2D42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sz="2800" b="1" i="1" spc="-1" dirty="0">
                              <a:solidFill>
                                <a:srgbClr val="1A2D42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𝒚</m:t>
                          </m:r>
                        </m:sup>
                      </m:sSup>
                      <m:r>
                        <a:rPr lang="en-US" sz="2800" i="1" spc="-1" dirty="0">
                          <a:solidFill>
                            <a:srgbClr val="1A2D42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</m:t>
                      </m:r>
                      <m:r>
                        <a:rPr lang="en-US" sz="2800" i="1" spc="-1" dirty="0">
                          <a:solidFill>
                            <a:srgbClr val="1A2D42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= </m:t>
                      </m:r>
                      <m:r>
                        <a:rPr lang="en-US" sz="2800" b="1" i="1" spc="-1" dirty="0">
                          <a:solidFill>
                            <a:srgbClr val="1A2D42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𝒙</m:t>
                      </m:r>
                    </m:oMath>
                  </m:oMathPara>
                </a14:m>
                <a:endParaRPr lang="en-US" sz="2800" b="0" strike="noStrike" spc="-1" dirty="0">
                  <a:solidFill>
                    <a:srgbClr val="000000"/>
                  </a:solidFill>
                  <a:latin typeface="Arial"/>
                </a:endParaRPr>
              </a:p>
            </p:txBody>
          </p:sp>
        </mc:Choice>
        <mc:Fallback>
          <p:sp>
            <p:nvSpPr>
              <p:cNvPr id="90" name="Text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4880" y="3611880"/>
                <a:ext cx="3748320" cy="5479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Text 19"/>
          <p:cNvSpPr/>
          <p:nvPr/>
        </p:nvSpPr>
        <p:spPr>
          <a:xfrm>
            <a:off x="4754880" y="4160520"/>
            <a:ext cx="37483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i="1" strike="noStrike" spc="-1">
                <a:solidFill>
                  <a:srgbClr val="607D8B"/>
                </a:solidFill>
                <a:latin typeface="Calibri"/>
                <a:ea typeface="Calibri"/>
              </a:rPr>
              <a:t>"b raised to y equals x"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3" name="Shape 1"/>
          <p:cNvSpPr/>
          <p:nvPr/>
        </p:nvSpPr>
        <p:spPr>
          <a:xfrm>
            <a:off x="0" y="0"/>
            <a:ext cx="54000" cy="51429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" name="Text 2"/>
          <p:cNvSpPr/>
          <p:nvPr/>
        </p:nvSpPr>
        <p:spPr>
          <a:xfrm>
            <a:off x="457200" y="274320"/>
            <a:ext cx="731448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600" b="1" strike="noStrike" spc="-1">
                <a:solidFill>
                  <a:srgbClr val="1A2D42"/>
                </a:solidFill>
                <a:latin typeface="Arial"/>
                <a:ea typeface="Arial"/>
              </a:rPr>
              <a:t>TRY IT: CONVERT TO EXPONENTIAL FORM</a:t>
            </a:r>
            <a:endParaRPr lang="en-U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Shape 3"/>
          <p:cNvSpPr/>
          <p:nvPr/>
        </p:nvSpPr>
        <p:spPr>
          <a:xfrm>
            <a:off x="8138160" y="228600"/>
            <a:ext cx="639360" cy="639360"/>
          </a:xfrm>
          <a:solidFill>
            <a:srgbClr val="F5C54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6" name="Image 0" descr="preencoded.png"/>
          <p:cNvPicPr/>
          <p:nvPr/>
        </p:nvPicPr>
        <p:blipFill>
          <a:blip r:embed="rId3"/>
          <a:stretch/>
        </p:blipFill>
        <p:spPr>
          <a:xfrm>
            <a:off x="8293680" y="384120"/>
            <a:ext cx="328320" cy="328320"/>
          </a:xfrm>
          <a:prstGeom prst="rect">
            <a:avLst/>
          </a:prstGeom>
          <a:ln w="0">
            <a:noFill/>
          </a:ln>
        </p:spPr>
      </p:pic>
      <p:sp>
        <p:nvSpPr>
          <p:cNvPr id="97" name="Shape 4"/>
          <p:cNvSpPr/>
          <p:nvPr/>
        </p:nvSpPr>
        <p:spPr>
          <a:xfrm>
            <a:off x="640080" y="1051560"/>
            <a:ext cx="7863120" cy="54792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Shape 5"/>
          <p:cNvSpPr/>
          <p:nvPr/>
        </p:nvSpPr>
        <p:spPr>
          <a:xfrm>
            <a:off x="640080" y="1051560"/>
            <a:ext cx="54000" cy="547920"/>
          </a:xfrm>
          <a:prstGeom prst="rect">
            <a:avLst/>
          </a:prstGeom>
          <a:solidFill>
            <a:srgbClr val="F5C54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Text 6"/>
          <p:cNvSpPr/>
          <p:nvPr/>
        </p:nvSpPr>
        <p:spPr>
          <a:xfrm>
            <a:off x="868680" y="1051560"/>
            <a:ext cx="7314480" cy="54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strike="noStrike" spc="-1">
                <a:solidFill>
                  <a:srgbClr val="2C3E50"/>
                </a:solidFill>
                <a:latin typeface="Calibri"/>
                <a:ea typeface="Calibri"/>
              </a:rPr>
              <a:t>Write each logarithmic equation in exponential form.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Shape 7"/>
          <p:cNvSpPr/>
          <p:nvPr/>
        </p:nvSpPr>
        <p:spPr>
          <a:xfrm>
            <a:off x="1097280" y="1920240"/>
            <a:ext cx="69487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Shape 8"/>
          <p:cNvSpPr/>
          <p:nvPr/>
        </p:nvSpPr>
        <p:spPr>
          <a:xfrm>
            <a:off x="1097280" y="192024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" name="Text 9"/>
          <p:cNvSpPr/>
          <p:nvPr/>
        </p:nvSpPr>
        <p:spPr>
          <a:xfrm>
            <a:off x="1280160" y="1920240"/>
            <a:ext cx="658296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9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a)   log</a:t>
            </a:r>
            <a:r>
              <a:rPr lang="en-US" sz="12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4</a:t>
            </a:r>
            <a:r>
              <a:rPr lang="en-US" sz="19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(64) = 3      →      ?</a:t>
            </a:r>
            <a:endParaRPr lang="en-US" sz="19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Shape 10"/>
          <p:cNvSpPr/>
          <p:nvPr/>
        </p:nvSpPr>
        <p:spPr>
          <a:xfrm>
            <a:off x="1097280" y="2560320"/>
            <a:ext cx="69487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Shape 11"/>
          <p:cNvSpPr/>
          <p:nvPr/>
        </p:nvSpPr>
        <p:spPr>
          <a:xfrm>
            <a:off x="1097280" y="256032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5" name="Text 12"/>
          <p:cNvSpPr/>
          <p:nvPr/>
        </p:nvSpPr>
        <p:spPr>
          <a:xfrm>
            <a:off x="1280160" y="2560320"/>
            <a:ext cx="658296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9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b)   log</a:t>
            </a:r>
            <a:r>
              <a:rPr lang="en-US" sz="12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3</a:t>
            </a:r>
            <a:r>
              <a:rPr lang="en-US" sz="19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(1/9) = −2      →      ?</a:t>
            </a:r>
            <a:endParaRPr lang="en-US" sz="19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Shape 13"/>
          <p:cNvSpPr/>
          <p:nvPr/>
        </p:nvSpPr>
        <p:spPr>
          <a:xfrm>
            <a:off x="1097280" y="3200400"/>
            <a:ext cx="69487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Shape 14"/>
          <p:cNvSpPr/>
          <p:nvPr/>
        </p:nvSpPr>
        <p:spPr>
          <a:xfrm>
            <a:off x="1097280" y="320040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8" name="Text 15"/>
          <p:cNvSpPr/>
          <p:nvPr/>
        </p:nvSpPr>
        <p:spPr>
          <a:xfrm>
            <a:off x="1280160" y="3200400"/>
            <a:ext cx="658296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9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c)   log</a:t>
            </a:r>
            <a:r>
              <a:rPr lang="en-US" sz="12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10</a:t>
            </a:r>
            <a:r>
              <a:rPr lang="en-US" sz="19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(1000) = 3      →      ?</a:t>
            </a:r>
            <a:endParaRPr lang="en-US" sz="19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Shape 16"/>
          <p:cNvSpPr/>
          <p:nvPr/>
        </p:nvSpPr>
        <p:spPr>
          <a:xfrm>
            <a:off x="1097280" y="3840480"/>
            <a:ext cx="69487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Shape 17"/>
          <p:cNvSpPr/>
          <p:nvPr/>
        </p:nvSpPr>
        <p:spPr>
          <a:xfrm>
            <a:off x="1097280" y="384048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1" name="Text 18"/>
          <p:cNvSpPr/>
          <p:nvPr/>
        </p:nvSpPr>
        <p:spPr>
          <a:xfrm>
            <a:off x="1280160" y="3840480"/>
            <a:ext cx="658296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9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d)   ln(e</a:t>
            </a:r>
            <a:r>
              <a:rPr lang="en-US" sz="12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5</a:t>
            </a:r>
            <a:r>
              <a:rPr lang="en-US" sz="19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) = 5      →      ?</a:t>
            </a:r>
            <a:endParaRPr lang="en-US" sz="19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Text 19"/>
          <p:cNvSpPr/>
          <p:nvPr/>
        </p:nvSpPr>
        <p:spPr>
          <a:xfrm>
            <a:off x="457200" y="4572000"/>
            <a:ext cx="82288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607D8B"/>
                </a:solidFill>
                <a:latin typeface="Calibri"/>
                <a:ea typeface="Calibri"/>
              </a:rPr>
              <a:t>Pause and try this before advancing!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4" name="Shape 1"/>
          <p:cNvSpPr/>
          <p:nvPr/>
        </p:nvSpPr>
        <p:spPr>
          <a:xfrm>
            <a:off x="0" y="0"/>
            <a:ext cx="54000" cy="51429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5" name="Text 2"/>
          <p:cNvSpPr/>
          <p:nvPr/>
        </p:nvSpPr>
        <p:spPr>
          <a:xfrm>
            <a:off x="457200" y="274320"/>
            <a:ext cx="731448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600" b="1" strike="noStrike" spc="-1">
                <a:solidFill>
                  <a:srgbClr val="1A2D42"/>
                </a:solidFill>
                <a:latin typeface="Arial"/>
                <a:ea typeface="Arial"/>
              </a:rPr>
              <a:t>SOLUTION: CONVERT TO EXPONENTIAL FORM</a:t>
            </a:r>
            <a:endParaRPr lang="en-U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Shape 3"/>
          <p:cNvSpPr/>
          <p:nvPr/>
        </p:nvSpPr>
        <p:spPr>
          <a:xfrm>
            <a:off x="8138160" y="228600"/>
            <a:ext cx="639360" cy="639360"/>
          </a:xfrm>
          <a:solidFill>
            <a:srgbClr val="2ECC7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17" name="Image 0" descr="preencoded.png"/>
          <p:cNvPicPr/>
          <p:nvPr/>
        </p:nvPicPr>
        <p:blipFill>
          <a:blip r:embed="rId3"/>
          <a:stretch/>
        </p:blipFill>
        <p:spPr>
          <a:xfrm>
            <a:off x="8293680" y="384120"/>
            <a:ext cx="328320" cy="328320"/>
          </a:xfrm>
          <a:prstGeom prst="rect">
            <a:avLst/>
          </a:prstGeom>
          <a:ln w="0">
            <a:noFill/>
          </a:ln>
        </p:spPr>
      </p:pic>
      <p:sp>
        <p:nvSpPr>
          <p:cNvPr id="118" name="Shape 4"/>
          <p:cNvSpPr/>
          <p:nvPr/>
        </p:nvSpPr>
        <p:spPr>
          <a:xfrm>
            <a:off x="640080" y="1051560"/>
            <a:ext cx="7863120" cy="71244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Shape 5"/>
          <p:cNvSpPr/>
          <p:nvPr/>
        </p:nvSpPr>
        <p:spPr>
          <a:xfrm>
            <a:off x="640080" y="1051560"/>
            <a:ext cx="54000" cy="71244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0" name="Text 6"/>
          <p:cNvSpPr/>
          <p:nvPr/>
        </p:nvSpPr>
        <p:spPr>
          <a:xfrm>
            <a:off x="868680" y="1051560"/>
            <a:ext cx="3193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0E9AA7"/>
                </a:solidFill>
                <a:latin typeface="Arial"/>
                <a:ea typeface="Arial"/>
              </a:rPr>
              <a:t>a)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Text 7"/>
          <p:cNvSpPr/>
          <p:nvPr/>
        </p:nvSpPr>
        <p:spPr>
          <a:xfrm>
            <a:off x="1188720" y="1069920"/>
            <a:ext cx="2559600" cy="34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log</a:t>
            </a:r>
            <a:r>
              <a:rPr lang="en-US" sz="10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4</a:t>
            </a: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(64) = 3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Text 8"/>
          <p:cNvSpPr/>
          <p:nvPr/>
        </p:nvSpPr>
        <p:spPr>
          <a:xfrm>
            <a:off x="3657600" y="1069920"/>
            <a:ext cx="456480" cy="34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0" strike="noStrike" spc="-1">
                <a:solidFill>
                  <a:srgbClr val="E8734A"/>
                </a:solidFill>
                <a:latin typeface="Arial"/>
                <a:ea typeface="Arial"/>
              </a:rPr>
              <a:t>→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Text 9"/>
          <p:cNvSpPr/>
          <p:nvPr/>
        </p:nvSpPr>
        <p:spPr>
          <a:xfrm>
            <a:off x="4114800" y="1069920"/>
            <a:ext cx="2742480" cy="34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0E9AA7"/>
                </a:solidFill>
                <a:latin typeface="Cambria Math"/>
                <a:ea typeface="Cambria Math"/>
              </a:rPr>
              <a:t>4</a:t>
            </a:r>
            <a:r>
              <a:rPr lang="en-US" sz="1200" b="0" strike="noStrike" spc="-1" baseline="30000">
                <a:solidFill>
                  <a:srgbClr val="0E9AA7"/>
                </a:solidFill>
                <a:latin typeface="Cambria Math"/>
                <a:ea typeface="Cambria Math"/>
              </a:rPr>
              <a:t>3</a:t>
            </a:r>
            <a:r>
              <a:rPr lang="en-US" sz="1800" b="1" strike="noStrike" spc="-1">
                <a:solidFill>
                  <a:srgbClr val="0E9AA7"/>
                </a:solidFill>
                <a:latin typeface="Cambria Math"/>
                <a:ea typeface="Cambria Math"/>
              </a:rPr>
              <a:t> = 64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Text 10"/>
          <p:cNvSpPr/>
          <p:nvPr/>
        </p:nvSpPr>
        <p:spPr>
          <a:xfrm>
            <a:off x="1188720" y="1435680"/>
            <a:ext cx="68572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i="1" strike="noStrike" spc="-1">
                <a:solidFill>
                  <a:srgbClr val="607D8B"/>
                </a:solidFill>
                <a:latin typeface="Calibri"/>
                <a:ea typeface="Calibri"/>
              </a:rPr>
              <a:t>4 cubed is 64 ✓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Shape 11"/>
          <p:cNvSpPr/>
          <p:nvPr/>
        </p:nvSpPr>
        <p:spPr>
          <a:xfrm>
            <a:off x="640080" y="1920240"/>
            <a:ext cx="7863120" cy="71244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Shape 12"/>
          <p:cNvSpPr/>
          <p:nvPr/>
        </p:nvSpPr>
        <p:spPr>
          <a:xfrm>
            <a:off x="640080" y="1920240"/>
            <a:ext cx="54000" cy="71244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7" name="Text 13"/>
          <p:cNvSpPr/>
          <p:nvPr/>
        </p:nvSpPr>
        <p:spPr>
          <a:xfrm>
            <a:off x="868680" y="1920240"/>
            <a:ext cx="3193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0E9AA7"/>
                </a:solidFill>
                <a:latin typeface="Arial"/>
                <a:ea typeface="Arial"/>
              </a:rPr>
              <a:t>b)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Text 14"/>
          <p:cNvSpPr/>
          <p:nvPr/>
        </p:nvSpPr>
        <p:spPr>
          <a:xfrm>
            <a:off x="1188720" y="1938600"/>
            <a:ext cx="2559600" cy="34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log</a:t>
            </a:r>
            <a:r>
              <a:rPr lang="en-US" sz="10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3</a:t>
            </a: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(1/9) = −2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Text 15"/>
          <p:cNvSpPr/>
          <p:nvPr/>
        </p:nvSpPr>
        <p:spPr>
          <a:xfrm>
            <a:off x="3657600" y="1938600"/>
            <a:ext cx="456480" cy="34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0" strike="noStrike" spc="-1">
                <a:solidFill>
                  <a:srgbClr val="E8734A"/>
                </a:solidFill>
                <a:latin typeface="Arial"/>
                <a:ea typeface="Arial"/>
              </a:rPr>
              <a:t>→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Text 16"/>
          <p:cNvSpPr/>
          <p:nvPr/>
        </p:nvSpPr>
        <p:spPr>
          <a:xfrm>
            <a:off x="4114800" y="1938600"/>
            <a:ext cx="2742480" cy="34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0E9AA7"/>
                </a:solidFill>
                <a:latin typeface="Cambria Math"/>
                <a:ea typeface="Cambria Math"/>
              </a:rPr>
              <a:t>3</a:t>
            </a:r>
            <a:r>
              <a:rPr lang="en-US" sz="1200" b="0" strike="noStrike" spc="-1" baseline="30000">
                <a:solidFill>
                  <a:srgbClr val="0E9AA7"/>
                </a:solidFill>
                <a:latin typeface="Cambria Math"/>
                <a:ea typeface="Cambria Math"/>
              </a:rPr>
              <a:t>−2</a:t>
            </a:r>
            <a:r>
              <a:rPr lang="en-US" sz="1800" b="1" strike="noStrike" spc="-1">
                <a:solidFill>
                  <a:srgbClr val="0E9AA7"/>
                </a:solidFill>
                <a:latin typeface="Cambria Math"/>
                <a:ea typeface="Cambria Math"/>
              </a:rPr>
              <a:t> = 1/9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Text 17"/>
          <p:cNvSpPr/>
          <p:nvPr/>
        </p:nvSpPr>
        <p:spPr>
          <a:xfrm>
            <a:off x="1188720" y="2304360"/>
            <a:ext cx="68572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i="1" strike="noStrike" spc="-1">
                <a:solidFill>
                  <a:srgbClr val="607D8B"/>
                </a:solidFill>
                <a:latin typeface="Calibri"/>
                <a:ea typeface="Calibri"/>
              </a:rPr>
              <a:t>3⁻² = 1/9 ✓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Shape 18"/>
          <p:cNvSpPr/>
          <p:nvPr/>
        </p:nvSpPr>
        <p:spPr>
          <a:xfrm>
            <a:off x="640080" y="2788920"/>
            <a:ext cx="7863120" cy="71244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Shape 19"/>
          <p:cNvSpPr/>
          <p:nvPr/>
        </p:nvSpPr>
        <p:spPr>
          <a:xfrm>
            <a:off x="640080" y="2788920"/>
            <a:ext cx="54000" cy="71244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4" name="Text 20"/>
          <p:cNvSpPr/>
          <p:nvPr/>
        </p:nvSpPr>
        <p:spPr>
          <a:xfrm>
            <a:off x="868680" y="2788920"/>
            <a:ext cx="3193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0E9AA7"/>
                </a:solidFill>
                <a:latin typeface="Arial"/>
                <a:ea typeface="Arial"/>
              </a:rPr>
              <a:t>c)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Text 21"/>
          <p:cNvSpPr/>
          <p:nvPr/>
        </p:nvSpPr>
        <p:spPr>
          <a:xfrm>
            <a:off x="1188720" y="2807280"/>
            <a:ext cx="2559600" cy="34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log</a:t>
            </a:r>
            <a:r>
              <a:rPr lang="en-US" sz="10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10</a:t>
            </a: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(1000) = 3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Text 22"/>
          <p:cNvSpPr/>
          <p:nvPr/>
        </p:nvSpPr>
        <p:spPr>
          <a:xfrm>
            <a:off x="3657600" y="2807280"/>
            <a:ext cx="456480" cy="34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0" strike="noStrike" spc="-1">
                <a:solidFill>
                  <a:srgbClr val="E8734A"/>
                </a:solidFill>
                <a:latin typeface="Arial"/>
                <a:ea typeface="Arial"/>
              </a:rPr>
              <a:t>→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Text 23"/>
          <p:cNvSpPr/>
          <p:nvPr/>
        </p:nvSpPr>
        <p:spPr>
          <a:xfrm>
            <a:off x="4114800" y="2807280"/>
            <a:ext cx="2742480" cy="34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0E9AA7"/>
                </a:solidFill>
                <a:latin typeface="Cambria Math"/>
                <a:ea typeface="Cambria Math"/>
              </a:rPr>
              <a:t>10</a:t>
            </a:r>
            <a:r>
              <a:rPr lang="en-US" sz="1200" b="0" strike="noStrike" spc="-1" baseline="30000">
                <a:solidFill>
                  <a:srgbClr val="0E9AA7"/>
                </a:solidFill>
                <a:latin typeface="Cambria Math"/>
                <a:ea typeface="Cambria Math"/>
              </a:rPr>
              <a:t>3</a:t>
            </a:r>
            <a:r>
              <a:rPr lang="en-US" sz="1800" b="1" strike="noStrike" spc="-1">
                <a:solidFill>
                  <a:srgbClr val="0E9AA7"/>
                </a:solidFill>
                <a:latin typeface="Cambria Math"/>
                <a:ea typeface="Cambria Math"/>
              </a:rPr>
              <a:t> = 1000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Text 24"/>
          <p:cNvSpPr/>
          <p:nvPr/>
        </p:nvSpPr>
        <p:spPr>
          <a:xfrm>
            <a:off x="1188720" y="3173040"/>
            <a:ext cx="68572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i="1" strike="noStrike" spc="-1">
                <a:solidFill>
                  <a:srgbClr val="607D8B"/>
                </a:solidFill>
                <a:latin typeface="Calibri"/>
                <a:ea typeface="Calibri"/>
              </a:rPr>
              <a:t>10 cubed is 1000 ✓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Shape 25"/>
          <p:cNvSpPr/>
          <p:nvPr/>
        </p:nvSpPr>
        <p:spPr>
          <a:xfrm>
            <a:off x="640080" y="3657600"/>
            <a:ext cx="7863120" cy="71244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Shape 26"/>
          <p:cNvSpPr/>
          <p:nvPr/>
        </p:nvSpPr>
        <p:spPr>
          <a:xfrm>
            <a:off x="640080" y="3657600"/>
            <a:ext cx="54000" cy="71244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1" name="Text 27"/>
          <p:cNvSpPr/>
          <p:nvPr/>
        </p:nvSpPr>
        <p:spPr>
          <a:xfrm>
            <a:off x="868680" y="3657600"/>
            <a:ext cx="31932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0E9AA7"/>
                </a:solidFill>
                <a:latin typeface="Arial"/>
                <a:ea typeface="Arial"/>
              </a:rPr>
              <a:t>d)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Text 28"/>
          <p:cNvSpPr/>
          <p:nvPr/>
        </p:nvSpPr>
        <p:spPr>
          <a:xfrm>
            <a:off x="1188720" y="3675960"/>
            <a:ext cx="2559600" cy="34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ln(e</a:t>
            </a:r>
            <a:r>
              <a:rPr lang="en-US" sz="10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5</a:t>
            </a: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) = 5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Text 29"/>
          <p:cNvSpPr/>
          <p:nvPr/>
        </p:nvSpPr>
        <p:spPr>
          <a:xfrm>
            <a:off x="3657600" y="3675960"/>
            <a:ext cx="456480" cy="34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0" strike="noStrike" spc="-1">
                <a:solidFill>
                  <a:srgbClr val="E8734A"/>
                </a:solidFill>
                <a:latin typeface="Arial"/>
                <a:ea typeface="Arial"/>
              </a:rPr>
              <a:t>→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Text 30"/>
          <p:cNvSpPr/>
          <p:nvPr/>
        </p:nvSpPr>
        <p:spPr>
          <a:xfrm>
            <a:off x="4114800" y="3675960"/>
            <a:ext cx="2742480" cy="34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0E9AA7"/>
                </a:solidFill>
                <a:latin typeface="Cambria Math"/>
                <a:ea typeface="Cambria Math"/>
              </a:rPr>
              <a:t>e</a:t>
            </a:r>
            <a:r>
              <a:rPr lang="en-US" sz="1200" b="0" strike="noStrike" spc="-1" baseline="30000">
                <a:solidFill>
                  <a:srgbClr val="0E9AA7"/>
                </a:solidFill>
                <a:latin typeface="Cambria Math"/>
                <a:ea typeface="Cambria Math"/>
              </a:rPr>
              <a:t>5</a:t>
            </a:r>
            <a:r>
              <a:rPr lang="en-US" sz="1800" b="1" strike="noStrike" spc="-1">
                <a:solidFill>
                  <a:srgbClr val="0E9AA7"/>
                </a:solidFill>
                <a:latin typeface="Cambria Math"/>
                <a:ea typeface="Cambria Math"/>
              </a:rPr>
              <a:t> = e</a:t>
            </a:r>
            <a:r>
              <a:rPr lang="en-US" sz="1200" b="0" strike="noStrike" spc="-1" baseline="30000">
                <a:solidFill>
                  <a:srgbClr val="0E9AA7"/>
                </a:solidFill>
                <a:latin typeface="Cambria Math"/>
                <a:ea typeface="Cambria Math"/>
              </a:rPr>
              <a:t>5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Text 31"/>
          <p:cNvSpPr/>
          <p:nvPr/>
        </p:nvSpPr>
        <p:spPr>
          <a:xfrm>
            <a:off x="1188720" y="4041720"/>
            <a:ext cx="68572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i="1" strike="noStrike" spc="-1">
                <a:solidFill>
                  <a:srgbClr val="607D8B"/>
                </a:solidFill>
                <a:latin typeface="Calibri"/>
                <a:ea typeface="Calibri"/>
              </a:rPr>
              <a:t>ln means log base e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Shape 32"/>
          <p:cNvSpPr/>
          <p:nvPr/>
        </p:nvSpPr>
        <p:spPr>
          <a:xfrm>
            <a:off x="640080" y="4526280"/>
            <a:ext cx="7863120" cy="4107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Shape 33"/>
          <p:cNvSpPr/>
          <p:nvPr/>
        </p:nvSpPr>
        <p:spPr>
          <a:xfrm>
            <a:off x="640080" y="4526280"/>
            <a:ext cx="54000" cy="410760"/>
          </a:xfrm>
          <a:prstGeom prst="rect">
            <a:avLst/>
          </a:prstGeom>
          <a:solidFill>
            <a:srgbClr val="F5C54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Text 34"/>
          <p:cNvSpPr/>
          <p:nvPr/>
        </p:nvSpPr>
        <p:spPr>
          <a:xfrm>
            <a:off x="868680" y="4526280"/>
            <a:ext cx="7405920" cy="41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strike="noStrike" spc="-1">
                <a:solidFill>
                  <a:srgbClr val="D4A833"/>
                </a:solidFill>
                <a:latin typeface="Cambria Math"/>
                <a:ea typeface="Cambria Math"/>
              </a:rPr>
              <a:t>Remember: </a:t>
            </a:r>
            <a:r>
              <a:rPr lang="en-US" sz="1400" b="0" strike="noStrike" spc="-1">
                <a:solidFill>
                  <a:srgbClr val="D4A833"/>
                </a:solidFill>
                <a:latin typeface="Cambria Math"/>
                <a:ea typeface="Cambria Math"/>
              </a:rPr>
              <a:t>log</a:t>
            </a:r>
            <a:r>
              <a:rPr lang="en-US" sz="900" b="0" strike="noStrike" spc="-1" baseline="-40000">
                <a:solidFill>
                  <a:srgbClr val="D4A833"/>
                </a:solidFill>
                <a:latin typeface="Cambria Math"/>
                <a:ea typeface="Cambria Math"/>
              </a:rPr>
              <a:t>b</a:t>
            </a:r>
            <a:r>
              <a:rPr lang="en-US" sz="1400" b="0" strike="noStrike" spc="-1">
                <a:solidFill>
                  <a:srgbClr val="D4A833"/>
                </a:solidFill>
                <a:latin typeface="Cambria Math"/>
                <a:ea typeface="Cambria Math"/>
              </a:rPr>
              <a:t>(</a:t>
            </a:r>
            <a:r>
              <a:rPr lang="en-US" sz="1400" b="0" i="1" strike="noStrike" spc="-1">
                <a:solidFill>
                  <a:srgbClr val="D4A833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D4A833"/>
                </a:solidFill>
                <a:latin typeface="Cambria Math"/>
                <a:ea typeface="Cambria Math"/>
              </a:rPr>
              <a:t>) = </a:t>
            </a:r>
            <a:r>
              <a:rPr lang="en-US" sz="1400" b="0" i="1" strike="noStrike" spc="-1">
                <a:solidFill>
                  <a:srgbClr val="D4A833"/>
                </a:solidFill>
                <a:latin typeface="Cambria Math"/>
                <a:ea typeface="Cambria Math"/>
              </a:rPr>
              <a:t>y</a:t>
            </a:r>
            <a:r>
              <a:rPr lang="en-US" sz="1400" b="0" strike="noStrike" spc="-1">
                <a:solidFill>
                  <a:srgbClr val="D4A833"/>
                </a:solidFill>
                <a:latin typeface="Cambria Math"/>
                <a:ea typeface="Cambria Math"/>
              </a:rPr>
              <a:t>  means  </a:t>
            </a:r>
            <a:r>
              <a:rPr lang="en-US" sz="1400" b="0" i="1" strike="noStrike" spc="-1">
                <a:solidFill>
                  <a:srgbClr val="D4A833"/>
                </a:solidFill>
                <a:latin typeface="Cambria Math"/>
                <a:ea typeface="Cambria Math"/>
              </a:rPr>
              <a:t>b</a:t>
            </a:r>
            <a:r>
              <a:rPr lang="en-US" sz="900" b="0" strike="noStrike" spc="-1" baseline="30000">
                <a:solidFill>
                  <a:srgbClr val="D4A833"/>
                </a:solidFill>
                <a:latin typeface="Cambria Math"/>
                <a:ea typeface="Cambria Math"/>
              </a:rPr>
              <a:t>y</a:t>
            </a:r>
            <a:r>
              <a:rPr lang="en-US" sz="1400" b="0" strike="noStrike" spc="-1">
                <a:solidFill>
                  <a:srgbClr val="D4A833"/>
                </a:solidFill>
                <a:latin typeface="Cambria Math"/>
                <a:ea typeface="Cambria Math"/>
              </a:rPr>
              <a:t> = </a:t>
            </a:r>
            <a:r>
              <a:rPr lang="en-US" sz="1400" b="0" i="1" strike="noStrike" spc="-1">
                <a:solidFill>
                  <a:srgbClr val="D4A833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D4A833"/>
                </a:solidFill>
                <a:latin typeface="Cambria Math"/>
                <a:ea typeface="Cambria Math"/>
              </a:rPr>
              <a:t>.   The logarithm is always the exponent!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0" name="Shape 1"/>
          <p:cNvSpPr/>
          <p:nvPr/>
        </p:nvSpPr>
        <p:spPr>
          <a:xfrm>
            <a:off x="0" y="0"/>
            <a:ext cx="54000" cy="51429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1" name="Text 2"/>
          <p:cNvSpPr/>
          <p:nvPr/>
        </p:nvSpPr>
        <p:spPr>
          <a:xfrm>
            <a:off x="457200" y="274320"/>
            <a:ext cx="731448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600" b="1" strike="noStrike" spc="-1">
                <a:solidFill>
                  <a:srgbClr val="1A2D42"/>
                </a:solidFill>
                <a:latin typeface="Arial"/>
                <a:ea typeface="Arial"/>
              </a:rPr>
              <a:t>TRY IT: CONVERT TO LOGARITHMIC FORM</a:t>
            </a:r>
            <a:endParaRPr lang="en-U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Shape 3"/>
          <p:cNvSpPr/>
          <p:nvPr/>
        </p:nvSpPr>
        <p:spPr>
          <a:xfrm>
            <a:off x="8138160" y="228600"/>
            <a:ext cx="639360" cy="639360"/>
          </a:xfrm>
          <a:solidFill>
            <a:srgbClr val="F5C54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3" name="Image 0" descr="preencoded.png"/>
          <p:cNvPicPr/>
          <p:nvPr/>
        </p:nvPicPr>
        <p:blipFill>
          <a:blip r:embed="rId3"/>
          <a:stretch/>
        </p:blipFill>
        <p:spPr>
          <a:xfrm>
            <a:off x="8293680" y="384120"/>
            <a:ext cx="328320" cy="328320"/>
          </a:xfrm>
          <a:prstGeom prst="rect">
            <a:avLst/>
          </a:prstGeom>
          <a:ln w="0">
            <a:noFill/>
          </a:ln>
        </p:spPr>
      </p:pic>
      <p:sp>
        <p:nvSpPr>
          <p:cNvPr id="154" name="Shape 4"/>
          <p:cNvSpPr/>
          <p:nvPr/>
        </p:nvSpPr>
        <p:spPr>
          <a:xfrm>
            <a:off x="640080" y="1051560"/>
            <a:ext cx="7863120" cy="54792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Shape 5"/>
          <p:cNvSpPr/>
          <p:nvPr/>
        </p:nvSpPr>
        <p:spPr>
          <a:xfrm>
            <a:off x="640080" y="1051560"/>
            <a:ext cx="54000" cy="547920"/>
          </a:xfrm>
          <a:prstGeom prst="rect">
            <a:avLst/>
          </a:prstGeom>
          <a:solidFill>
            <a:srgbClr val="F5C54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Text 6"/>
          <p:cNvSpPr/>
          <p:nvPr/>
        </p:nvSpPr>
        <p:spPr>
          <a:xfrm>
            <a:off x="868680" y="1051560"/>
            <a:ext cx="7314480" cy="54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strike="noStrike" spc="-1">
                <a:solidFill>
                  <a:srgbClr val="2C3E50"/>
                </a:solidFill>
                <a:latin typeface="Calibri"/>
                <a:ea typeface="Calibri"/>
              </a:rPr>
              <a:t>Write each exponential equation in logarithmic form.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Shape 7"/>
          <p:cNvSpPr/>
          <p:nvPr/>
        </p:nvSpPr>
        <p:spPr>
          <a:xfrm>
            <a:off x="1097280" y="1920240"/>
            <a:ext cx="69487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Shape 8"/>
          <p:cNvSpPr/>
          <p:nvPr/>
        </p:nvSpPr>
        <p:spPr>
          <a:xfrm>
            <a:off x="1097280" y="192024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9" name="Text 9"/>
          <p:cNvSpPr/>
          <p:nvPr/>
        </p:nvSpPr>
        <p:spPr>
          <a:xfrm>
            <a:off x="1280160" y="1920240"/>
            <a:ext cx="658296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9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a)   5</a:t>
            </a:r>
            <a:r>
              <a:rPr lang="en-US" sz="12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3</a:t>
            </a:r>
            <a:r>
              <a:rPr lang="en-US" sz="19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 = 125      →      ?</a:t>
            </a:r>
            <a:endParaRPr lang="en-US" sz="19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Shape 10"/>
          <p:cNvSpPr/>
          <p:nvPr/>
        </p:nvSpPr>
        <p:spPr>
          <a:xfrm>
            <a:off x="1097280" y="2560320"/>
            <a:ext cx="69487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Shape 11"/>
          <p:cNvSpPr/>
          <p:nvPr/>
        </p:nvSpPr>
        <p:spPr>
          <a:xfrm>
            <a:off x="1097280" y="256032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2" name="Text 12"/>
          <p:cNvSpPr/>
          <p:nvPr/>
        </p:nvSpPr>
        <p:spPr>
          <a:xfrm>
            <a:off x="1280160" y="2560320"/>
            <a:ext cx="658296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9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b)   4</a:t>
            </a:r>
            <a:r>
              <a:rPr lang="en-US" sz="12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−3</a:t>
            </a:r>
            <a:r>
              <a:rPr lang="en-US" sz="19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 = 1/64      →      ?</a:t>
            </a:r>
            <a:endParaRPr lang="en-US" sz="19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Shape 13"/>
          <p:cNvSpPr/>
          <p:nvPr/>
        </p:nvSpPr>
        <p:spPr>
          <a:xfrm>
            <a:off x="1097280" y="3200400"/>
            <a:ext cx="69487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Shape 14"/>
          <p:cNvSpPr/>
          <p:nvPr/>
        </p:nvSpPr>
        <p:spPr>
          <a:xfrm>
            <a:off x="1097280" y="320040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5" name="Text 15"/>
          <p:cNvSpPr/>
          <p:nvPr/>
        </p:nvSpPr>
        <p:spPr>
          <a:xfrm>
            <a:off x="1280160" y="3200400"/>
            <a:ext cx="658296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9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c)   10</a:t>
            </a:r>
            <a:r>
              <a:rPr lang="en-US" sz="12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0</a:t>
            </a:r>
            <a:r>
              <a:rPr lang="en-US" sz="19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 = 1      →      ?</a:t>
            </a:r>
            <a:endParaRPr lang="en-US" sz="19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Shape 16"/>
          <p:cNvSpPr/>
          <p:nvPr/>
        </p:nvSpPr>
        <p:spPr>
          <a:xfrm>
            <a:off x="1097280" y="3840480"/>
            <a:ext cx="6948720" cy="5022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Shape 17"/>
          <p:cNvSpPr/>
          <p:nvPr/>
        </p:nvSpPr>
        <p:spPr>
          <a:xfrm>
            <a:off x="1097280" y="3840480"/>
            <a:ext cx="54000" cy="5022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8" name="Text 18"/>
          <p:cNvSpPr/>
          <p:nvPr/>
        </p:nvSpPr>
        <p:spPr>
          <a:xfrm>
            <a:off x="1280160" y="3840480"/>
            <a:ext cx="658296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9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d)   e</a:t>
            </a:r>
            <a:r>
              <a:rPr lang="en-US" sz="12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1</a:t>
            </a:r>
            <a:r>
              <a:rPr lang="en-US" sz="19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 = e      →      ?</a:t>
            </a:r>
            <a:endParaRPr lang="en-US" sz="19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Text 19"/>
          <p:cNvSpPr/>
          <p:nvPr/>
        </p:nvSpPr>
        <p:spPr>
          <a:xfrm>
            <a:off x="457200" y="4572000"/>
            <a:ext cx="82288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i="1" strike="noStrike" spc="-1">
                <a:solidFill>
                  <a:srgbClr val="607D8B"/>
                </a:solidFill>
                <a:latin typeface="Calibri"/>
                <a:ea typeface="Calibri"/>
              </a:rPr>
              <a:t>Pause and try this before advancing!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1" name="Shape 1"/>
          <p:cNvSpPr/>
          <p:nvPr/>
        </p:nvSpPr>
        <p:spPr>
          <a:xfrm>
            <a:off x="0" y="0"/>
            <a:ext cx="54000" cy="51429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2" name="Text 2"/>
          <p:cNvSpPr/>
          <p:nvPr/>
        </p:nvSpPr>
        <p:spPr>
          <a:xfrm>
            <a:off x="457200" y="274320"/>
            <a:ext cx="731448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600" b="1" strike="noStrike" spc="-1">
                <a:solidFill>
                  <a:srgbClr val="1A2D42"/>
                </a:solidFill>
                <a:latin typeface="Arial"/>
                <a:ea typeface="Arial"/>
              </a:rPr>
              <a:t>SOLUTION: CONVERT TO LOGARITHMIC FORM</a:t>
            </a:r>
            <a:endParaRPr lang="en-U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Shape 3"/>
          <p:cNvSpPr/>
          <p:nvPr/>
        </p:nvSpPr>
        <p:spPr>
          <a:xfrm>
            <a:off x="8138160" y="228600"/>
            <a:ext cx="639360" cy="639360"/>
          </a:xfrm>
          <a:solidFill>
            <a:srgbClr val="2ECC7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74" name="Image 0" descr="preencoded.png"/>
          <p:cNvPicPr/>
          <p:nvPr/>
        </p:nvPicPr>
        <p:blipFill>
          <a:blip r:embed="rId3"/>
          <a:stretch/>
        </p:blipFill>
        <p:spPr>
          <a:xfrm>
            <a:off x="8293680" y="384120"/>
            <a:ext cx="328320" cy="328320"/>
          </a:xfrm>
          <a:prstGeom prst="rect">
            <a:avLst/>
          </a:prstGeom>
          <a:ln w="0">
            <a:noFill/>
          </a:ln>
        </p:spPr>
      </p:pic>
      <p:sp>
        <p:nvSpPr>
          <p:cNvPr id="175" name="Shape 4"/>
          <p:cNvSpPr/>
          <p:nvPr/>
        </p:nvSpPr>
        <p:spPr>
          <a:xfrm>
            <a:off x="640080" y="1051560"/>
            <a:ext cx="7863120" cy="6210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Shape 5"/>
          <p:cNvSpPr/>
          <p:nvPr/>
        </p:nvSpPr>
        <p:spPr>
          <a:xfrm>
            <a:off x="640080" y="1051560"/>
            <a:ext cx="54000" cy="621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7" name="Text 6"/>
          <p:cNvSpPr/>
          <p:nvPr/>
        </p:nvSpPr>
        <p:spPr>
          <a:xfrm>
            <a:off x="868680" y="1051560"/>
            <a:ext cx="319320" cy="62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0E9AA7"/>
                </a:solidFill>
                <a:latin typeface="Arial"/>
                <a:ea typeface="Arial"/>
              </a:rPr>
              <a:t>a)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Text 7"/>
          <p:cNvSpPr/>
          <p:nvPr/>
        </p:nvSpPr>
        <p:spPr>
          <a:xfrm>
            <a:off x="1188720" y="1051560"/>
            <a:ext cx="2285280" cy="62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5</a:t>
            </a:r>
            <a:r>
              <a:rPr lang="en-US" sz="10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3</a:t>
            </a: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 = 125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Text 8"/>
          <p:cNvSpPr/>
          <p:nvPr/>
        </p:nvSpPr>
        <p:spPr>
          <a:xfrm>
            <a:off x="3383280" y="1051560"/>
            <a:ext cx="456480" cy="62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0" strike="noStrike" spc="-1">
                <a:solidFill>
                  <a:srgbClr val="E8734A"/>
                </a:solidFill>
                <a:latin typeface="Arial"/>
                <a:ea typeface="Arial"/>
              </a:rPr>
              <a:t>→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Text 9"/>
          <p:cNvSpPr/>
          <p:nvPr/>
        </p:nvSpPr>
        <p:spPr>
          <a:xfrm>
            <a:off x="3840480" y="1051560"/>
            <a:ext cx="4114080" cy="62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0E9AA7"/>
                </a:solidFill>
                <a:latin typeface="Cambria Math"/>
                <a:ea typeface="Cambria Math"/>
              </a:rPr>
              <a:t>log</a:t>
            </a:r>
            <a:r>
              <a:rPr lang="en-US" sz="1200" b="0" strike="noStrike" spc="-1" baseline="-40000">
                <a:solidFill>
                  <a:srgbClr val="0E9AA7"/>
                </a:solidFill>
                <a:latin typeface="Cambria Math"/>
                <a:ea typeface="Cambria Math"/>
              </a:rPr>
              <a:t>5</a:t>
            </a:r>
            <a:r>
              <a:rPr lang="en-US" sz="1800" b="1" strike="noStrike" spc="-1">
                <a:solidFill>
                  <a:srgbClr val="0E9AA7"/>
                </a:solidFill>
                <a:latin typeface="Cambria Math"/>
                <a:ea typeface="Cambria Math"/>
              </a:rPr>
              <a:t>(125) = 3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Shape 10"/>
          <p:cNvSpPr/>
          <p:nvPr/>
        </p:nvSpPr>
        <p:spPr>
          <a:xfrm>
            <a:off x="640080" y="1828800"/>
            <a:ext cx="7863120" cy="6210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Shape 11"/>
          <p:cNvSpPr/>
          <p:nvPr/>
        </p:nvSpPr>
        <p:spPr>
          <a:xfrm>
            <a:off x="640080" y="1828800"/>
            <a:ext cx="54000" cy="621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3" name="Text 12"/>
          <p:cNvSpPr/>
          <p:nvPr/>
        </p:nvSpPr>
        <p:spPr>
          <a:xfrm>
            <a:off x="868680" y="1828800"/>
            <a:ext cx="319320" cy="62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0E9AA7"/>
                </a:solidFill>
                <a:latin typeface="Arial"/>
                <a:ea typeface="Arial"/>
              </a:rPr>
              <a:t>b)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Text 13"/>
          <p:cNvSpPr/>
          <p:nvPr/>
        </p:nvSpPr>
        <p:spPr>
          <a:xfrm>
            <a:off x="1188720" y="1828800"/>
            <a:ext cx="2285280" cy="62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4</a:t>
            </a:r>
            <a:r>
              <a:rPr lang="en-US" sz="10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−3</a:t>
            </a: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 = 1/64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Text 14"/>
          <p:cNvSpPr/>
          <p:nvPr/>
        </p:nvSpPr>
        <p:spPr>
          <a:xfrm>
            <a:off x="3383280" y="1828800"/>
            <a:ext cx="456480" cy="62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0" strike="noStrike" spc="-1">
                <a:solidFill>
                  <a:srgbClr val="E8734A"/>
                </a:solidFill>
                <a:latin typeface="Arial"/>
                <a:ea typeface="Arial"/>
              </a:rPr>
              <a:t>→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Text 15"/>
          <p:cNvSpPr/>
          <p:nvPr/>
        </p:nvSpPr>
        <p:spPr>
          <a:xfrm>
            <a:off x="3840480" y="1828800"/>
            <a:ext cx="4114080" cy="62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0E9AA7"/>
                </a:solidFill>
                <a:latin typeface="Cambria Math"/>
                <a:ea typeface="Cambria Math"/>
              </a:rPr>
              <a:t>log</a:t>
            </a:r>
            <a:r>
              <a:rPr lang="en-US" sz="1200" b="0" strike="noStrike" spc="-1" baseline="-40000">
                <a:solidFill>
                  <a:srgbClr val="0E9AA7"/>
                </a:solidFill>
                <a:latin typeface="Cambria Math"/>
                <a:ea typeface="Cambria Math"/>
              </a:rPr>
              <a:t>4</a:t>
            </a:r>
            <a:r>
              <a:rPr lang="en-US" sz="1800" b="1" strike="noStrike" spc="-1">
                <a:solidFill>
                  <a:srgbClr val="0E9AA7"/>
                </a:solidFill>
                <a:latin typeface="Cambria Math"/>
                <a:ea typeface="Cambria Math"/>
              </a:rPr>
              <a:t>(1/64) = −3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Shape 16"/>
          <p:cNvSpPr/>
          <p:nvPr/>
        </p:nvSpPr>
        <p:spPr>
          <a:xfrm>
            <a:off x="640080" y="2606040"/>
            <a:ext cx="7863120" cy="6210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Shape 17"/>
          <p:cNvSpPr/>
          <p:nvPr/>
        </p:nvSpPr>
        <p:spPr>
          <a:xfrm>
            <a:off x="640080" y="2606040"/>
            <a:ext cx="54000" cy="621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9" name="Text 18"/>
          <p:cNvSpPr/>
          <p:nvPr/>
        </p:nvSpPr>
        <p:spPr>
          <a:xfrm>
            <a:off x="868680" y="2606040"/>
            <a:ext cx="319320" cy="62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0E9AA7"/>
                </a:solidFill>
                <a:latin typeface="Arial"/>
                <a:ea typeface="Arial"/>
              </a:rPr>
              <a:t>c)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Text 19"/>
          <p:cNvSpPr/>
          <p:nvPr/>
        </p:nvSpPr>
        <p:spPr>
          <a:xfrm>
            <a:off x="1188720" y="2606040"/>
            <a:ext cx="2285280" cy="62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10</a:t>
            </a:r>
            <a:r>
              <a:rPr lang="en-US" sz="10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0</a:t>
            </a: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 = 1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Text 20"/>
          <p:cNvSpPr/>
          <p:nvPr/>
        </p:nvSpPr>
        <p:spPr>
          <a:xfrm>
            <a:off x="3383280" y="2606040"/>
            <a:ext cx="456480" cy="62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0" strike="noStrike" spc="-1">
                <a:solidFill>
                  <a:srgbClr val="E8734A"/>
                </a:solidFill>
                <a:latin typeface="Arial"/>
                <a:ea typeface="Arial"/>
              </a:rPr>
              <a:t>→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Text 21"/>
          <p:cNvSpPr/>
          <p:nvPr/>
        </p:nvSpPr>
        <p:spPr>
          <a:xfrm>
            <a:off x="3840480" y="2606040"/>
            <a:ext cx="4114080" cy="62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0E9AA7"/>
                </a:solidFill>
                <a:latin typeface="Cambria Math"/>
                <a:ea typeface="Cambria Math"/>
              </a:rPr>
              <a:t>log(1) = 0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Shape 22"/>
          <p:cNvSpPr/>
          <p:nvPr/>
        </p:nvSpPr>
        <p:spPr>
          <a:xfrm>
            <a:off x="640080" y="3383280"/>
            <a:ext cx="7863120" cy="62100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Shape 23"/>
          <p:cNvSpPr/>
          <p:nvPr/>
        </p:nvSpPr>
        <p:spPr>
          <a:xfrm>
            <a:off x="640080" y="3383280"/>
            <a:ext cx="54000" cy="621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5" name="Text 24"/>
          <p:cNvSpPr/>
          <p:nvPr/>
        </p:nvSpPr>
        <p:spPr>
          <a:xfrm>
            <a:off x="868680" y="3383280"/>
            <a:ext cx="319320" cy="62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0E9AA7"/>
                </a:solidFill>
                <a:latin typeface="Arial"/>
                <a:ea typeface="Arial"/>
              </a:rPr>
              <a:t>d)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Text 25"/>
          <p:cNvSpPr/>
          <p:nvPr/>
        </p:nvSpPr>
        <p:spPr>
          <a:xfrm>
            <a:off x="1188720" y="3383280"/>
            <a:ext cx="2285280" cy="62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e</a:t>
            </a:r>
            <a:r>
              <a:rPr lang="en-US" sz="1000" b="0" strike="noStrike" spc="-1" baseline="30000">
                <a:solidFill>
                  <a:srgbClr val="1A2D42"/>
                </a:solidFill>
                <a:latin typeface="Cambria Math"/>
                <a:ea typeface="Cambria Math"/>
              </a:rPr>
              <a:t>1</a:t>
            </a: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 = e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Text 26"/>
          <p:cNvSpPr/>
          <p:nvPr/>
        </p:nvSpPr>
        <p:spPr>
          <a:xfrm>
            <a:off x="3383280" y="3383280"/>
            <a:ext cx="456480" cy="62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0" strike="noStrike" spc="-1">
                <a:solidFill>
                  <a:srgbClr val="E8734A"/>
                </a:solidFill>
                <a:latin typeface="Arial"/>
                <a:ea typeface="Arial"/>
              </a:rPr>
              <a:t>→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Text 27"/>
          <p:cNvSpPr/>
          <p:nvPr/>
        </p:nvSpPr>
        <p:spPr>
          <a:xfrm>
            <a:off x="3840480" y="3383280"/>
            <a:ext cx="4114080" cy="62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strike="noStrike" spc="-1">
                <a:solidFill>
                  <a:srgbClr val="0E9AA7"/>
                </a:solidFill>
                <a:latin typeface="Cambria Math"/>
                <a:ea typeface="Cambria Math"/>
              </a:rPr>
              <a:t>ln(e) = 1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Shape 28"/>
          <p:cNvSpPr/>
          <p:nvPr/>
        </p:nvSpPr>
        <p:spPr>
          <a:xfrm>
            <a:off x="640080" y="4206240"/>
            <a:ext cx="7863120" cy="6393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Shape 29"/>
          <p:cNvSpPr/>
          <p:nvPr/>
        </p:nvSpPr>
        <p:spPr>
          <a:xfrm>
            <a:off x="640080" y="4206240"/>
            <a:ext cx="54000" cy="639360"/>
          </a:xfrm>
          <a:prstGeom prst="rect">
            <a:avLst/>
          </a:prstGeom>
          <a:solidFill>
            <a:srgbClr val="F5C54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Text 30"/>
          <p:cNvSpPr/>
          <p:nvPr/>
        </p:nvSpPr>
        <p:spPr>
          <a:xfrm>
            <a:off x="868680" y="4206240"/>
            <a:ext cx="740592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C3E50"/>
                </a:solidFill>
                <a:latin typeface="Calibri"/>
                <a:ea typeface="Calibri"/>
              </a:rPr>
              <a:t>As a function:  </a:t>
            </a:r>
            <a:r>
              <a:rPr lang="en-US" sz="15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f</a:t>
            </a:r>
            <a:r>
              <a:rPr lang="en-US" sz="15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</a:t>
            </a:r>
            <a:r>
              <a:rPr lang="en-US" sz="15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5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) = log</a:t>
            </a:r>
            <a:r>
              <a:rPr lang="en-US" sz="900" b="0" strike="noStrike" spc="-1" baseline="-40000">
                <a:solidFill>
                  <a:srgbClr val="2C3E50"/>
                </a:solidFill>
                <a:latin typeface="Cambria Math"/>
                <a:ea typeface="Cambria Math"/>
              </a:rPr>
              <a:t>4</a:t>
            </a:r>
            <a:r>
              <a:rPr lang="en-US" sz="15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</a:t>
            </a:r>
            <a:r>
              <a:rPr lang="en-US" sz="15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400" b="0" strike="noStrike" spc="-1">
                <a:solidFill>
                  <a:srgbClr val="2C3E50"/>
                </a:solidFill>
                <a:latin typeface="Calibri"/>
                <a:ea typeface="Calibri"/>
              </a:rPr>
              <a:t>)    For example, </a:t>
            </a:r>
            <a:r>
              <a:rPr lang="en-US" sz="14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f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(1/64) = −3  because  4</a:t>
            </a:r>
            <a:r>
              <a:rPr lang="en-US" sz="900" b="0" strike="noStrike" spc="-1" baseline="30000">
                <a:solidFill>
                  <a:srgbClr val="2C3E50"/>
                </a:solidFill>
                <a:latin typeface="Cambria Math"/>
                <a:ea typeface="Cambria Math"/>
              </a:rPr>
              <a:t>−3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1/64.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0"/>
          <p:cNvSpPr/>
          <p:nvPr/>
        </p:nvSpPr>
        <p:spPr>
          <a:xfrm>
            <a:off x="0" y="0"/>
            <a:ext cx="9143280" cy="5400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720" rIns="90000" bIns="972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3" name="Shape 1"/>
          <p:cNvSpPr/>
          <p:nvPr/>
        </p:nvSpPr>
        <p:spPr>
          <a:xfrm>
            <a:off x="0" y="0"/>
            <a:ext cx="54000" cy="51429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4" name="Text 2"/>
          <p:cNvSpPr/>
          <p:nvPr/>
        </p:nvSpPr>
        <p:spPr>
          <a:xfrm>
            <a:off x="457200" y="274320"/>
            <a:ext cx="8228880" cy="63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strike="noStrike" spc="-1">
                <a:solidFill>
                  <a:srgbClr val="1A2D42"/>
                </a:solidFill>
                <a:latin typeface="Arial"/>
                <a:ea typeface="Arial"/>
              </a:rPr>
              <a:t>EVALUATING LOGARITHMIC EXPRESSIONS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Text 3"/>
          <p:cNvSpPr/>
          <p:nvPr/>
        </p:nvSpPr>
        <p:spPr>
          <a:xfrm>
            <a:off x="457200" y="868680"/>
            <a:ext cx="822888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To evaluate log</a:t>
            </a:r>
            <a:r>
              <a:rPr lang="en-US" sz="1000" b="0" strike="noStrike" spc="-1" baseline="-40000">
                <a:solidFill>
                  <a:srgbClr val="2C3E50"/>
                </a:solidFill>
                <a:latin typeface="Cambria Math"/>
                <a:ea typeface="Cambria Math"/>
              </a:rPr>
              <a:t>b</a:t>
            </a:r>
            <a:r>
              <a:rPr lang="en-US" sz="15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</a:t>
            </a:r>
            <a:r>
              <a:rPr lang="en-US" sz="15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5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), ask: "</a:t>
            </a:r>
            <a:r>
              <a:rPr lang="en-US" sz="15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b</a:t>
            </a:r>
            <a:r>
              <a:rPr lang="en-US" sz="15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raised to what power gives </a:t>
            </a:r>
            <a:r>
              <a:rPr lang="en-US" sz="1500" b="0" i="1" strike="noStrike" spc="-1">
                <a:solidFill>
                  <a:srgbClr val="2C3E50"/>
                </a:solidFill>
                <a:latin typeface="Cambria Math"/>
                <a:ea typeface="Cambria Math"/>
              </a:rPr>
              <a:t>x</a:t>
            </a:r>
            <a:r>
              <a:rPr lang="en-US" sz="15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?"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Shape 4"/>
          <p:cNvSpPr/>
          <p:nvPr/>
        </p:nvSpPr>
        <p:spPr>
          <a:xfrm>
            <a:off x="640080" y="1371600"/>
            <a:ext cx="3748320" cy="15537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Shape 5"/>
          <p:cNvSpPr/>
          <p:nvPr/>
        </p:nvSpPr>
        <p:spPr>
          <a:xfrm>
            <a:off x="640080" y="1371600"/>
            <a:ext cx="54000" cy="1553760"/>
          </a:xfrm>
          <a:prstGeom prst="rect">
            <a:avLst/>
          </a:prstGeom>
          <a:solidFill>
            <a:srgbClr val="0E9AA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8" name="Text 6"/>
          <p:cNvSpPr/>
          <p:nvPr/>
        </p:nvSpPr>
        <p:spPr>
          <a:xfrm>
            <a:off x="868680" y="1417320"/>
            <a:ext cx="18280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0E9AA7"/>
                </a:solidFill>
                <a:latin typeface="Arial"/>
                <a:ea typeface="Arial"/>
              </a:rPr>
              <a:t>Example 1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Text 7"/>
          <p:cNvSpPr/>
          <p:nvPr/>
        </p:nvSpPr>
        <p:spPr>
          <a:xfrm>
            <a:off x="868680" y="1737360"/>
            <a:ext cx="31996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Evaluate  log</a:t>
            </a:r>
            <a:r>
              <a:rPr lang="en-US" sz="10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2</a:t>
            </a: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(32)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Text 8"/>
          <p:cNvSpPr/>
          <p:nvPr/>
        </p:nvSpPr>
        <p:spPr>
          <a:xfrm>
            <a:off x="868680" y="2103120"/>
            <a:ext cx="31996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Ask: 2 raised to what power = 32?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Text 9"/>
          <p:cNvSpPr/>
          <p:nvPr/>
        </p:nvSpPr>
        <p:spPr>
          <a:xfrm>
            <a:off x="868680" y="2423160"/>
            <a:ext cx="31996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2</a:t>
            </a:r>
            <a:r>
              <a:rPr lang="en-US" sz="900" b="0" strike="noStrike" spc="-1" baseline="30000">
                <a:solidFill>
                  <a:srgbClr val="2C3E50"/>
                </a:solidFill>
                <a:latin typeface="Cambria Math"/>
                <a:ea typeface="Cambria Math"/>
              </a:rPr>
              <a:t>5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32,  so  log</a:t>
            </a:r>
            <a:r>
              <a:rPr lang="en-US" sz="900" b="0" strike="noStrike" spc="-1" baseline="-40000">
                <a:solidFill>
                  <a:srgbClr val="2C3E50"/>
                </a:solidFill>
                <a:latin typeface="Cambria Math"/>
                <a:ea typeface="Cambria Math"/>
              </a:rPr>
              <a:t>2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(32) = </a:t>
            </a:r>
            <a:r>
              <a:rPr lang="en-US" sz="1400" b="1" strike="noStrike" spc="-1">
                <a:solidFill>
                  <a:srgbClr val="2C3E50"/>
                </a:solidFill>
                <a:latin typeface="Cambria Math"/>
                <a:ea typeface="Cambria Math"/>
              </a:rPr>
              <a:t>5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2" name="Shape 10"/>
          <p:cNvSpPr/>
          <p:nvPr/>
        </p:nvSpPr>
        <p:spPr>
          <a:xfrm>
            <a:off x="4754880" y="1371600"/>
            <a:ext cx="3748320" cy="15537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Shape 11"/>
          <p:cNvSpPr/>
          <p:nvPr/>
        </p:nvSpPr>
        <p:spPr>
          <a:xfrm>
            <a:off x="4754880" y="1371600"/>
            <a:ext cx="54000" cy="1553760"/>
          </a:xfrm>
          <a:prstGeom prst="rect">
            <a:avLst/>
          </a:prstGeom>
          <a:solidFill>
            <a:srgbClr val="E8734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4" name="Text 12"/>
          <p:cNvSpPr/>
          <p:nvPr/>
        </p:nvSpPr>
        <p:spPr>
          <a:xfrm>
            <a:off x="4983480" y="1417320"/>
            <a:ext cx="18280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E8734A"/>
                </a:solidFill>
                <a:latin typeface="Arial"/>
                <a:ea typeface="Arial"/>
              </a:rPr>
              <a:t>Example 2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Text 13"/>
          <p:cNvSpPr/>
          <p:nvPr/>
        </p:nvSpPr>
        <p:spPr>
          <a:xfrm>
            <a:off x="4983480" y="1737360"/>
            <a:ext cx="31996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Evaluate  log</a:t>
            </a:r>
            <a:r>
              <a:rPr lang="en-US" sz="10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3</a:t>
            </a: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(1/27)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Text 14"/>
          <p:cNvSpPr/>
          <p:nvPr/>
        </p:nvSpPr>
        <p:spPr>
          <a:xfrm>
            <a:off x="4983480" y="2103120"/>
            <a:ext cx="31996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Ask: 3 raised to what power = 1/27?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Text 15"/>
          <p:cNvSpPr/>
          <p:nvPr/>
        </p:nvSpPr>
        <p:spPr>
          <a:xfrm>
            <a:off x="4983480" y="2423160"/>
            <a:ext cx="31996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3</a:t>
            </a:r>
            <a:r>
              <a:rPr lang="en-US" sz="900" b="0" strike="noStrike" spc="-1" baseline="30000">
                <a:solidFill>
                  <a:srgbClr val="2C3E50"/>
                </a:solidFill>
                <a:latin typeface="Cambria Math"/>
                <a:ea typeface="Cambria Math"/>
              </a:rPr>
              <a:t>−3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1/27,  so  log</a:t>
            </a:r>
            <a:r>
              <a:rPr lang="en-US" sz="900" b="0" strike="noStrike" spc="-1" baseline="-40000">
                <a:solidFill>
                  <a:srgbClr val="2C3E50"/>
                </a:solidFill>
                <a:latin typeface="Cambria Math"/>
                <a:ea typeface="Cambria Math"/>
              </a:rPr>
              <a:t>3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(1/27) = </a:t>
            </a:r>
            <a:r>
              <a:rPr lang="en-US" sz="1400" b="1" strike="noStrike" spc="-1">
                <a:solidFill>
                  <a:srgbClr val="2C3E50"/>
                </a:solidFill>
                <a:latin typeface="Cambria Math"/>
                <a:ea typeface="Cambria Math"/>
              </a:rPr>
              <a:t>−3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Shape 16"/>
          <p:cNvSpPr/>
          <p:nvPr/>
        </p:nvSpPr>
        <p:spPr>
          <a:xfrm>
            <a:off x="640080" y="3200400"/>
            <a:ext cx="3748320" cy="15537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Shape 17"/>
          <p:cNvSpPr/>
          <p:nvPr/>
        </p:nvSpPr>
        <p:spPr>
          <a:xfrm>
            <a:off x="640080" y="3200400"/>
            <a:ext cx="54000" cy="1553760"/>
          </a:xfrm>
          <a:prstGeom prst="rect">
            <a:avLst/>
          </a:prstGeom>
          <a:solidFill>
            <a:srgbClr val="0C7E8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0" name="Text 18"/>
          <p:cNvSpPr/>
          <p:nvPr/>
        </p:nvSpPr>
        <p:spPr>
          <a:xfrm>
            <a:off x="868680" y="3246120"/>
            <a:ext cx="18280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0C7E88"/>
                </a:solidFill>
                <a:latin typeface="Arial"/>
                <a:ea typeface="Arial"/>
              </a:rPr>
              <a:t>Example 3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Text 19"/>
          <p:cNvSpPr/>
          <p:nvPr/>
        </p:nvSpPr>
        <p:spPr>
          <a:xfrm>
            <a:off x="868680" y="3566160"/>
            <a:ext cx="31996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Evaluate  log</a:t>
            </a:r>
            <a:r>
              <a:rPr lang="en-US" sz="10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5</a:t>
            </a: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(√5)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Text 20"/>
          <p:cNvSpPr/>
          <p:nvPr/>
        </p:nvSpPr>
        <p:spPr>
          <a:xfrm>
            <a:off x="868680" y="3931920"/>
            <a:ext cx="31996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√5 = 5</a:t>
            </a:r>
            <a:r>
              <a:rPr lang="en-US" sz="900" b="0" strike="noStrike" spc="-1" baseline="30000">
                <a:solidFill>
                  <a:srgbClr val="2C3E50"/>
                </a:solidFill>
                <a:latin typeface="Cambria Math"/>
                <a:ea typeface="Cambria Math"/>
              </a:rPr>
              <a:t>1/2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,  so  log</a:t>
            </a:r>
            <a:r>
              <a:rPr lang="en-US" sz="900" b="0" strike="noStrike" spc="-1" baseline="-40000">
                <a:solidFill>
                  <a:srgbClr val="2C3E50"/>
                </a:solidFill>
                <a:latin typeface="Cambria Math"/>
                <a:ea typeface="Cambria Math"/>
              </a:rPr>
              <a:t>5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(5</a:t>
            </a:r>
            <a:r>
              <a:rPr lang="en-US" sz="900" b="0" strike="noStrike" spc="-1" baseline="30000">
                <a:solidFill>
                  <a:srgbClr val="2C3E50"/>
                </a:solidFill>
                <a:latin typeface="Cambria Math"/>
                <a:ea typeface="Cambria Math"/>
              </a:rPr>
              <a:t>1/2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) = </a:t>
            </a:r>
            <a:r>
              <a:rPr lang="en-US" sz="1400" b="1" strike="noStrike" spc="-1">
                <a:solidFill>
                  <a:srgbClr val="2C3E50"/>
                </a:solidFill>
                <a:latin typeface="Cambria Math"/>
                <a:ea typeface="Cambria Math"/>
              </a:rPr>
              <a:t>1/2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3" name="Shape 21"/>
          <p:cNvSpPr/>
          <p:nvPr/>
        </p:nvSpPr>
        <p:spPr>
          <a:xfrm>
            <a:off x="4754880" y="3200400"/>
            <a:ext cx="3748320" cy="1553760"/>
          </a:xfrm>
          <a:prstGeom prst="rect">
            <a:avLst/>
          </a:prstGeom>
          <a:solidFill>
            <a:srgbClr val="FFFFFF"/>
          </a:solidFill>
          <a:ln w="0">
            <a:noFill/>
          </a:ln>
          <a:effectLst>
            <a:outerShdw blurRad="50760" dist="25455" dir="8100000" algn="bl" rotWithShape="0">
              <a:srgbClr val="000000">
                <a:alpha val="12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Shape 22"/>
          <p:cNvSpPr/>
          <p:nvPr/>
        </p:nvSpPr>
        <p:spPr>
          <a:xfrm>
            <a:off x="4754880" y="3200400"/>
            <a:ext cx="54000" cy="1553760"/>
          </a:xfrm>
          <a:prstGeom prst="rect">
            <a:avLst/>
          </a:prstGeom>
          <a:solidFill>
            <a:srgbClr val="D4A83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Text 23"/>
          <p:cNvSpPr/>
          <p:nvPr/>
        </p:nvSpPr>
        <p:spPr>
          <a:xfrm>
            <a:off x="4983480" y="3246120"/>
            <a:ext cx="18280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>
                <a:solidFill>
                  <a:srgbClr val="D4A833"/>
                </a:solidFill>
                <a:latin typeface="Arial"/>
                <a:ea typeface="Arial"/>
              </a:rPr>
              <a:t>Example 4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Text 24"/>
          <p:cNvSpPr/>
          <p:nvPr/>
        </p:nvSpPr>
        <p:spPr>
          <a:xfrm>
            <a:off x="4983480" y="3566160"/>
            <a:ext cx="31996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Evaluate  log</a:t>
            </a:r>
            <a:r>
              <a:rPr lang="en-US" sz="1000" b="0" strike="noStrike" spc="-1" baseline="-40000">
                <a:solidFill>
                  <a:srgbClr val="1A2D42"/>
                </a:solidFill>
                <a:latin typeface="Cambria Math"/>
                <a:ea typeface="Cambria Math"/>
              </a:rPr>
              <a:t>9</a:t>
            </a:r>
            <a:r>
              <a:rPr lang="en-US" sz="1600" b="0" strike="noStrike" spc="-1">
                <a:solidFill>
                  <a:srgbClr val="1A2D42"/>
                </a:solidFill>
                <a:latin typeface="Cambria Math"/>
                <a:ea typeface="Cambria Math"/>
              </a:rPr>
              <a:t>(1)</a:t>
            </a:r>
            <a:endParaRPr lang="en-U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7" name="Text 25"/>
          <p:cNvSpPr/>
          <p:nvPr/>
        </p:nvSpPr>
        <p:spPr>
          <a:xfrm>
            <a:off x="4983480" y="3931920"/>
            <a:ext cx="3199680" cy="27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Ask: 9 raised to what power = 1?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Text 26"/>
          <p:cNvSpPr/>
          <p:nvPr/>
        </p:nvSpPr>
        <p:spPr>
          <a:xfrm>
            <a:off x="4983480" y="4251960"/>
            <a:ext cx="319968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9</a:t>
            </a:r>
            <a:r>
              <a:rPr lang="en-US" sz="900" b="0" strike="noStrike" spc="-1" baseline="30000">
                <a:solidFill>
                  <a:srgbClr val="2C3E50"/>
                </a:solidFill>
                <a:latin typeface="Cambria Math"/>
                <a:ea typeface="Cambria Math"/>
              </a:rPr>
              <a:t>0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 = 1,  so  log</a:t>
            </a:r>
            <a:r>
              <a:rPr lang="en-US" sz="900" b="0" strike="noStrike" spc="-1" baseline="-40000">
                <a:solidFill>
                  <a:srgbClr val="2C3E50"/>
                </a:solidFill>
                <a:latin typeface="Cambria Math"/>
                <a:ea typeface="Cambria Math"/>
              </a:rPr>
              <a:t>9</a:t>
            </a:r>
            <a:r>
              <a:rPr lang="en-US" sz="1400" b="0" strike="noStrike" spc="-1">
                <a:solidFill>
                  <a:srgbClr val="2C3E50"/>
                </a:solidFill>
                <a:latin typeface="Cambria Math"/>
                <a:ea typeface="Cambria Math"/>
              </a:rPr>
              <a:t>(1) = </a:t>
            </a:r>
            <a:r>
              <a:rPr lang="en-US" sz="1400" b="1" strike="noStrike" spc="-1">
                <a:solidFill>
                  <a:srgbClr val="2C3E50"/>
                </a:solidFill>
                <a:latin typeface="Cambria Math"/>
                <a:ea typeface="Cambria Math"/>
              </a:rPr>
              <a:t>0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5493</Words>
  <Application>Microsoft Office PowerPoint</Application>
  <PresentationFormat>On-screen Show (16:9)</PresentationFormat>
  <Paragraphs>654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Cambria Math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Section 4.3 — Logarithmic Functions</dc:title>
  <dc:subject>PptxGenJS Presentation</dc:subject>
  <dc:creator>College Algebra &amp; Trigonometry</dc:creator>
  <dc:description/>
  <cp:lastModifiedBy>Volk, Andrew Harrison (General Math and Science)</cp:lastModifiedBy>
  <cp:revision>1</cp:revision>
  <dcterms:created xsi:type="dcterms:W3CDTF">2026-02-23T21:10:51Z</dcterms:created>
  <dcterms:modified xsi:type="dcterms:W3CDTF">2026-02-25T20:13:08Z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30</vt:r8>
  </property>
  <property fmtid="{D5CDD505-2E9C-101B-9397-08002B2CF9AE}" pid="3" name="PresentationFormat">
    <vt:lpwstr>On-screen Show (16:9)</vt:lpwstr>
  </property>
  <property fmtid="{D5CDD505-2E9C-101B-9397-08002B2CF9AE}" pid="4" name="Slides">
    <vt:r8>30</vt:r8>
  </property>
</Properties>
</file>