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charts/chart1.xml" ContentType="application/vnd.openxmlformats-officedocument.drawingml.chart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notesMasterIdLst>
    <p:notesMasterId r:id="rId3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Amount</c:v>
                </c:pt>
              </c:strCache>
            </c:strRef>
          </c:tx>
          <c:spPr>
            <a:solidFill>
              <a:srgbClr val="065A8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4845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Annual</c:v>
                  </c:pt>
                  <c:pt idx="1">
                    <c:v>Quarterly</c:v>
                  </c:pt>
                  <c:pt idx="2">
                    <c:v>Monthly</c:v>
                  </c:pt>
                  <c:pt idx="3">
                    <c:v>Daily</c:v>
                  </c:pt>
                  <c:pt idx="4">
                    <c:v>Continuous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1480.24</c:v>
                </c:pt>
                <c:pt idx="1">
                  <c:v>1488.86</c:v>
                </c:pt>
                <c:pt idx="2">
                  <c:v>1490.83</c:v>
                </c:pt>
                <c:pt idx="3">
                  <c:v>1491.79</c:v>
                </c:pt>
                <c:pt idx="4">
                  <c:v>1491.82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4845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B3A4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495"/>
          <c:min val="1475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B3A4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to Section 4.2 on Exponential Functions.
This section transitions from polynomial/rational functions (algebraic) to transcendental functions.
Key theme: the variable is now in the EXPONENT, not the base. This is the fundamental shift students need to grasp.
Prerequisites: Students should be comfortable with exponent rules (product, quotient, power, negative, fractional). If not, spend extra time on the review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BIG PICTURE slide. Emphasize the visual contrast:
• LEFT curve (green, 2ˣ): GROWTH — rises steeply to the right
• RIGHT curve (orange, (½)ˣ): DECAY — falls steeply to the right
• BOTH pass through (0, 1) — highlighted with white dot
• BOTH approach but never reach y = 0 (dashed yellow line)
Key question for students: 'If I gave you any exponential function, how would you tell if it's growth or decay just from the equation?'
Answer: Look at the base b. If b &gt; 1 → growth. If 0 &lt; b &lt; 1 → decay.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time to ask: 'If we added 10ˣ to this graph, where would it be?'
Answer: Even steeper — growing faster right, approaching 0 faster left.
Note the algebraic connection: 4ˣ = (2²)ˣ = 2²ˣ. This means 4ˣ at x = 1 equals 2ˣ at x = 2. The larger base 'speeds up' the function.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 is arguably the most important constant in mathematics after π.
Where does e come from? It's the limit of (1 + 1/n)ⁿ as n → ∞. This connects directly to compound interest: if you compound more and more frequently, you approach continuous compounding — and e appears.
The graph shows eˣ sitting BETWEEN 2ˣ and 3ˣ, which makes sense since 2 &lt; e &lt; 3.
CALCULATOR: The 'e' button is usually 2nd + LN. Have students verify: e¹ ≈ 2.71828.
Fun fact: e appears in probability, calculus, physics, biology, and finance.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CALCULATOR KEYSTROKES:
• 3.5¹·⁶: Press 3.5 ^ 1.6 ENTER → 7.422
• (¾)⁻⁰·⁹⁵: Press ( 3 ÷ 4 ) ^ (−) 0.95 ENTER → 1.314
  OR: Press 0.75 ^ (−) 0.95 ENTER
COMMON MISTAKE: Students type 3/4^(−0.95) without parentheses, which computes 3/(4^(−0.95)) due to order of operations. Emphasize: ALWAYS use parentheses around the base fraction!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Reinforce: the negative exponent flips the base, which is why the answer is GREATER than 1 even though (¾) &lt; 1.
Sanity check: (¾)⁻¹ = 4/3 ≈ 1.333, so (¾)⁻⁰·⁹⁵ should be slightly less than 1.333. And 1.314 ✓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CALCULATOR KEYSTROKES:
• e⁻⁰·¹⁵: Press 2nd → LN → (−) 0.15 → ENTER → 0.861
• 175·e⁰·⁵: Press 175 × 2nd → LN → 0.5 → ENTER → 288.526
Remind students: The eˣ key is NOT the same as typing e × x. It's a single operation.
Sanity check: e⁻⁰·¹⁵ should be slightly less than 1 (negative exponent of a number &gt; 1 gives a result between 0 and 1). ✓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Check understanding: 'If the exponent is positive, is eˣ greater or less than 1?' (Greater — always.) 'If negative?' (Between 0 and 1 — always.)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TEACHING STRATEGY: Derive the compound interest formula from simple interest.
1. Start: You invest $1000 at 6% for 1 year. A = 1000(1.06) = $1060.
2. Year 2: A = 1060(1.06) = 1000(1.06)². See the pattern?
3. After t years: A = P(1 + r)ᵗ — this is compound interest with n = 1.
4. Now split the year into n periods: each period earns r/n, and there are nt periods total.
5. A = P(1 + r/n)ⁿᵗ
6. Let n → ∞ to get A = Peʳᵗ (this is where e naturally emerges!)
COMMON MISTAKES:
• Using r = 6 instead of r = 0.06 (must convert % to decimal!)
• Confusing n and t (n = times per year, t = years)
• Using A = Peʳᵗ for periodic problems (only for continuous!)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PROBLEM for understanding the difference between simple and compound interest.
Hints if students are stuck:
• Frank (simple): interest = P × r × 1 = 70,000 × 0.03 = $2,100 EVERY year (never changes).
• Jenny (compound, year 1): same calculation → $2,100.
• Jenny (year 2): Now her principal is $72,100 → interest = 72,100 × 0.03 = $2,163.
• Jenny (year 3): Principal is $74,263 → interest = 74,263 × 0.03 = $2,227.89.
The 'aha moment': Year 1 is the same! The power of compounding only shows in subsequent years.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Emphasize: The gap ACCELERATES over time. After 30 years the difference becomes dramatic.
Year 2 calculation detail: Jenny's balance after Year 1 = $72,100. Year 2 interest = 72,100 × 0.03 = $2,163.
The extra $63 comes from earning interest on the $2,100 she earned in Year 1: 2,100 × 0.03 = $63.
This is 'interest on interest' — the core idea of compounding.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objectives aloud. Emphasize that exponential functions appear everywhere: finance, biology, physics, computer science.
Objective 3 (compound interest) tends to be the most tested topic. Objective 4 (modeling) connects to later sections on logarithms.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demonstrates DIMINISHING RETURNS of compounding frequency.
Key numbers to highlight:
• Annual → Quarterly: +$8.62 gain
• Quarterly → Monthly: +$1.97 gain
• Monthly → Daily: +$0.96 gain
• Daily → Continuous: +$0.03 gain (!)
The 'curve of diminishing returns' is why banks don't bother advertising 'every-second compounding.' Continuous is the theoretical maximum, and daily practically reaches it.
This is also why the formula A = Peʳᵗ exists — it represents the LIMIT as n → ∞.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problem tests whether students can correctly identify all four variables.
P = 44,000 (principal borrowed)
r = 0.0325 (convert 3.25% → divide by 100!)
n = 1 (compounded annually)
t = 13 (years)
COMMON MISTAKE: Using r = 3.25 instead of 0.0325. This gives an absurdly large answer. If a student gets millions of dollars, they forgot to convert.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CALCULATOR KEYSTROKES: 44000 × ( 1.0325 ) ^ 13 ENTER
OR: 44000 × 1.0325 ^ 13 ENTER (parentheses optional here since there's only multiplication)
Sanity check: 3.25% for 13 years should roughly increase the value by about 50%. $44,000 × 1.5 = $66,000. Our answer of $66,684 ✓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Common confusion: students mix up 'semiannually' (n = 2) with 'bimonthly' or 'biannually.'
Frequency cheat sheet:
• Annually = 1  • Semiannually = 2  • Quarterly = 4
• Monthly = 12  • Weekly = 52  • Daily = 365
The exponent is nt = 2 × 3 = 6 (6 compounding periods total).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 by step on calculator: 2000 × (1 + 0.031 ÷ 2) ^ (2 × 3) ENTER
Note: r/n = 0.031/2 = 0.0155 (the rate per period). The total periods = nt = 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KEY: When the problem says 'continuously,' use A = Peʳᵗ — NOT the (1 + r/n) formula.
There is no n for continuous compounding! That's the whole point: n → ∞.
CALCULATOR: 1600 × e^(0.065 × 6)
Keystrokes: 1600 × 2nd → LN → ( 0.065 × 6 ) → ENTER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Quick mental check: 6.5% for 6 years ≈ 39% growth. So amount ≈ $1,600 × 1.39 ≈ $2,224.
Our answer is $2,363 — slightly more because continuous compounding adds extra. ✓
Compare: If this had been compounded annually, A = 1600(1.065)⁶ ≈ $2,339. Continuous gives ~$24 more.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 (a) is a conceptual check: 'initial amount' means t = 0. Students should recognize that plugging in t = 0 gives (½)⁰ = 1, so A(0) = 3200.
Part (b) requires the calculator: 3200 × (0.5) ^ (40/14)
Half-life context: After 14 hours, half remains. After 28 hours (2 half-lives), one quarter remains. After 40 hours is about 2.86 half-lives, so the answer should be between ¼ and ⅛ of 3200 (between 400 and 800). Our answer of 442 ✓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Reinforce the half-life concept:
• After 1 half-life (14 hrs): 3200 × ½ = 1600 g
• After 2 half-lives (28 hrs): 1600 × ½ = 800 g
• After 3 half-lives (42 hrs): 800 × ½ = 400 g
• 40 hours is just under 3 half-lives, so answer should be just above 400. Our 442 ✓
General decay model: Q(t) = Q₀ · (½)^(t/h) where h = half-life.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INSTRUCTOR: This is a great slide to revisit before exams.
The #1 mistake across all sections is the percentage-to-decimal conversion (Mistake #2). Consider giving a pop quiz where students must identify r from a word problem.
Mistake #3 (wrong n) is the second most common. Students frequently set n = t or n = nt.
Mistake #5 (calculator parentheses) causes the most frustration because students think they're doing the math right but get wrong answers. Demonstrate live on the projector.
Additional mistakes not listed:
• Thinking 2ˣ can equal 0 or be negative (it can't)
• Writing the asymptote as x = 0 instead of y = 0
• Confusing growth rate with growth factor (3% rate means factor of 1.03, not 0.03)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QUICK WARM-UP: Ask students to simplify 2³ · 2⁵, (3²)⁴, and 5⁻². Watch for these mistakes:
• Multiplying bases instead of adding exponents (2³ · 2⁵ ≠ 4⁸)
• Confusing negative exponents with negative numbers (2⁻³ ≠ −8, it equals 1/8)
• Forgetting a⁰ = 1 for any nonzero a
These rules are essential for simplifying exponential expressions throughout this chapter.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WRAP-UP: Review these 5 points. Ask students which concept they found most confusing.
LOOKING AHEAD: Section 4.3 will introduce logarithms as the INVERSE of exponential functions. The key connection: if bˣ = y, then log_b(y) = x.
HOMEWORK SUGGESTION: Assign a mix of graphing problems, calculator evaluations, and compound interest word problems. Include at least one continuous compounding problem and one decay problem.
RESOURCES: ALEKS has additional practice problems that mirror these examples.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ANSWERS:
1. 5⁻³ = 1/125 = 0.008;  (⅔)⁻² = (3/2)² = 9/4 = 2.25
2. Decay (base ⅓ &lt; 1). Asymptote: y = 0. Domain: (−∞,∞). Range: (0,∞). Points: (−2,9), (−1,3), (0,1), (1,⅓), (2,1/9).
3. A = 8500(1 + 0.042/4)^(4×6) = 8500(1.0105)²⁴ ≈ $10,870.19
4. A = 12000·e^(0.058×10) = 12000·e^0.58 ≈ $21,415.08
5. B(10) = 500·2^(10/3) = 500·2^3.333 ≈ 5,040 cells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DISTINCTION — ask students: 'What's the difference between x² and 2ˣ?'
Answer: In x², the base changes and exponent is fixed. In 2ˣ, the base is fixed and the exponent changes.
Why b &gt; 0? Because negative bases cause problems with fractional exponents (e.g., (−4)^(1/2) is not real).
Why b ≠ 1? Because 1ˣ = 1 for all x — it's just a constant function, not interesting.
COMMON MISTAKE: Students often confuse x² with 2ˣ. Point out that 2³ = 8 but 3² = 9 — the order matters!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GRAPHING WALKTHROUGH:
1. Build the table together — have students compute each value.
2. Plot points on the coordinate grid.
3. Connect with a smooth curve (NOT straight lines between points).
4. Draw the dashed asymptote at y = 0.
Emphasize: The graph gets CLOSE to the x-axis on the left but NEVER touches it. Ask: 'Can 2ˣ ever equal 0?' (No — because any positive number raised to any power is positive.)
CALCULATOR TIP: For 2⁻³, press 2 ^ (-) 3 ENTER. Common mistake: students forget the negative sign or type 2 × 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students 2-3 minutes. Walk around the room.
HINTS if students are stuck:
• 'What does a negative exponent do?' (flips the fraction)
• '(¼)⁻² means (4/1)² = 16'
• 'What's anything to the 0 power?'
COMMON MISTAKES to watch for:
• Students computing (¼)(−2) = −½ (multiplying instead of exponentiating)
• Forgetting to flip the fraction for negative exponents
• Writing (¼)² = ½ instead of 1/16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each computation. Emphasize the pattern:
• Negative exponents flip the base: (¼)⁻² = (4/1)² = 16
• The function DECREASES because the base is between 0 and 1.
• Compare with 2ˣ (growth) — this is a DECAY function.
Note the graph is a reflection of 4ˣ over the y-axis: (¼)ˣ = 4⁻ˣ.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should choose x-values like −2, −1, 0, 1, 2.
Remind them to:
1. Compute y-values first
2. Set up proper scale on the y-axis (values jump fast — 3² = 9)
3. Draw the dashed asymptote at y = 0
4. Draw a smooth curve through the points (not straight line segments)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out the labeled coordinates on the graph. Compare with 2ˣ: 3ˣ grows faster to the right and approaches 0 faster to the left.
Ask: 'All exponential functions f(x) = bˣ pass through which point?' → (0, 1) because b⁰ = 1.
CALCULATOR: For 3⁻², students should get 1/9 ≈ 0.111. Show them: 3 ^ (−2) ENTER.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4" name="Shape 2"/>
          <p:cNvSpPr/>
          <p:nvPr/>
        </p:nvSpPr>
        <p:spPr>
          <a:xfrm>
            <a:off x="7132320" y="548640"/>
            <a:ext cx="2560320" cy="2560320"/>
          </a:xfrm>
          <a:prstGeom prst="ellipse">
            <a:avLst/>
          </a:prstGeom>
          <a:solidFill>
            <a:srgbClr val="065A82">
              <a:alpha val="6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7589520" y="914400"/>
            <a:ext cx="1828800" cy="1828800"/>
          </a:xfrm>
          <a:prstGeom prst="ellipse">
            <a:avLst/>
          </a:prstGeom>
          <a:solidFill>
            <a:srgbClr val="1C7293">
              <a:alpha val="50000"/>
            </a:srgbClr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1000" y="1325880"/>
            <a:ext cx="1005840" cy="10058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1520" y="91440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spc="400" kern="0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Section 4.2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31520" y="1554480"/>
            <a:ext cx="68580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Exponential Functions</a:t>
            </a:r>
            <a:endParaRPr lang="en-US" sz="4200" dirty="0"/>
          </a:p>
        </p:txBody>
      </p:sp>
      <p:sp>
        <p:nvSpPr>
          <p:cNvPr id="9" name="Text 6"/>
          <p:cNvSpPr/>
          <p:nvPr/>
        </p:nvSpPr>
        <p:spPr>
          <a:xfrm>
            <a:off x="731520" y="301752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College Algebra &amp; Trigonometry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31520" y="3931920"/>
            <a:ext cx="3200400" cy="36576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1" name="Text 8"/>
          <p:cNvSpPr/>
          <p:nvPr/>
        </p:nvSpPr>
        <p:spPr>
          <a:xfrm>
            <a:off x="731520" y="41148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Notes with Worked Examples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PROPERTIES OF  f(x) = bˣ</a:t>
            </a:r>
            <a:endParaRPr lang="en-US" sz="2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05840"/>
            <a:ext cx="8229600" cy="29260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57200" y="4023360"/>
            <a:ext cx="8229600" cy="36576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6" name="Text 3"/>
          <p:cNvSpPr/>
          <p:nvPr/>
        </p:nvSpPr>
        <p:spPr>
          <a:xfrm>
            <a:off x="457200" y="4114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cases:    Domain: (−∞, ∞)      Range: (0, ∞)      y-intercept: (0, 1)      Asymptote: y = 0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COMPARING EXPONENTIAL FUNCTIONS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the graph of  f(x) = 2ˣ  compare to  g(x) = 4ˣ ?</a:t>
            </a:r>
            <a:endParaRPr lang="en-US" sz="15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71600"/>
            <a:ext cx="5029200" cy="33832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760720" y="1371600"/>
            <a:ext cx="2926080" cy="3383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760720" y="1371600"/>
            <a:ext cx="64008" cy="33832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8" name="Text 5"/>
          <p:cNvSpPr/>
          <p:nvPr/>
        </p:nvSpPr>
        <p:spPr>
          <a:xfrm>
            <a:off x="6035040" y="14630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to Notice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035040" y="1920240"/>
            <a:ext cx="24688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pass through (0, 1)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Larger base → steeper growth to the right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Larger base → faster approach to 0 on the left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4ˣ = (2²)ˣ = 2²ˣ, so 4ˣ is 2ˣ growing twice as fast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36576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438912"/>
            <a:ext cx="365760" cy="3657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25880" y="3657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NATURAL BASE  e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640080" y="1097280"/>
            <a:ext cx="3200400" cy="164592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118872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 ≈ 2.71828…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640080" y="192024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irrational constant (like π)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23317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 n → ∞:   (1 + 1/n)ⁿ  →  e</a:t>
            </a:r>
            <a:endParaRPr lang="en-US" sz="14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005840"/>
            <a:ext cx="4572000" cy="31089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7200" y="374904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Watching  (1 + 1/n)ⁿ  converge:</a:t>
            </a:r>
            <a:endParaRPr lang="en-US" sz="13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4023360"/>
          <a:ext cx="822960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200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n</a:t>
                      </a:r>
                      <a:endParaRPr lang="en-US" sz="11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10</a:t>
                      </a:r>
                      <a:endParaRPr lang="en-US" sz="11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100</a:t>
                      </a:r>
                      <a:endParaRPr lang="en-US" sz="11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1,000</a:t>
                      </a:r>
                      <a:endParaRPr lang="en-US" sz="11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100,000</a:t>
                      </a:r>
                      <a:endParaRPr lang="en-US" sz="11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(1+1/n)ⁿ</a:t>
                      </a:r>
                      <a:endParaRPr lang="en-US" sz="11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05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2.000</a:t>
                      </a:r>
                      <a:endParaRPr lang="en-US" sz="11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05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2.594</a:t>
                      </a:r>
                      <a:endParaRPr lang="en-US" sz="11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05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2.705</a:t>
                      </a:r>
                      <a:endParaRPr lang="en-US" sz="11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05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2.717</a:t>
                      </a:r>
                      <a:endParaRPr lang="en-US" sz="11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05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2.718</a:t>
                      </a:r>
                      <a:endParaRPr lang="en-US" sz="11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4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3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TRY IT: EVALUATING EXPONENTIAL EXPRESSIONS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229600" y="320040"/>
            <a:ext cx="502920" cy="502920"/>
          </a:xfrm>
          <a:prstGeom prst="ellipse">
            <a:avLst/>
          </a:prstGeom>
          <a:solidFill>
            <a:srgbClr val="F9C74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02752" y="393192"/>
            <a:ext cx="365760" cy="3657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960120"/>
            <a:ext cx="7863840" cy="777240"/>
          </a:xfrm>
          <a:prstGeom prst="rect">
            <a:avLst/>
          </a:prstGeom>
          <a:solidFill>
            <a:srgbClr val="EDF6F9"/>
          </a:solidFill>
          <a:ln/>
        </p:spPr>
      </p:sp>
      <p:sp>
        <p:nvSpPr>
          <p:cNvPr id="7" name="Shape 4"/>
          <p:cNvSpPr/>
          <p:nvPr/>
        </p:nvSpPr>
        <p:spPr>
          <a:xfrm>
            <a:off x="640080" y="960120"/>
            <a:ext cx="64008" cy="777240"/>
          </a:xfrm>
          <a:prstGeom prst="rect">
            <a:avLst/>
          </a:prstGeom>
          <a:solidFill>
            <a:srgbClr val="F9C74F"/>
          </a:solidFill>
          <a:ln/>
        </p:spPr>
      </p:sp>
      <p:sp>
        <p:nvSpPr>
          <p:cNvPr id="8" name="Text 5"/>
          <p:cNvSpPr/>
          <p:nvPr/>
        </p:nvSpPr>
        <p:spPr>
          <a:xfrm>
            <a:off x="914400" y="96012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 calculator to evaluate each expression. Round to the nearest thousandth.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1828800" y="2103120"/>
            <a:ext cx="5486400" cy="731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1828800" y="210312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3.5¹·⁶  =  ?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1828800" y="3108960"/>
            <a:ext cx="5486400" cy="731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1828800" y="310896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(¾)⁻⁰·⁹⁵  =  ?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640080" y="438912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and try this before advancing!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SOLUTION: EVALUATING EXPONENTIAL EXPRESSIONS</a:t>
            </a:r>
            <a:endParaRPr lang="en-US" sz="2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21040" y="347472"/>
            <a:ext cx="411480" cy="4114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0080" y="1005840"/>
            <a:ext cx="7863840" cy="1097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40080" y="1005840"/>
            <a:ext cx="64008" cy="10972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7" name="Text 4"/>
          <p:cNvSpPr/>
          <p:nvPr/>
        </p:nvSpPr>
        <p:spPr>
          <a:xfrm>
            <a:off x="868680" y="1078992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3.5¹·⁶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68680" y="1417320"/>
            <a:ext cx="7406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Enter: 3.5 ^ 1.6  →  </a:t>
            </a:r>
            <a:pPr indent="0" marL="0">
              <a:buNone/>
            </a:pPr>
            <a:r>
              <a:rPr lang="en-US" sz="2000" b="1" dirty="0">
                <a:solidFill>
                  <a:srgbClr val="F48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7.422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40080" y="2377440"/>
            <a:ext cx="786384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0080" y="2377440"/>
            <a:ext cx="64008" cy="164592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1" name="Text 8"/>
          <p:cNvSpPr/>
          <p:nvPr/>
        </p:nvSpPr>
        <p:spPr>
          <a:xfrm>
            <a:off x="868680" y="2450592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(¾)⁻⁰·⁹⁵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868680" y="2788920"/>
            <a:ext cx="74066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Enter: ( 3 ÷ 4 ) ^ (−0.95)  →  </a:t>
            </a:r>
            <a:endParaRPr lang="en-US" sz="1400" dirty="0"/>
          </a:p>
          <a:p>
            <a:pPr indent="0" marL="0">
              <a:buNone/>
            </a:pPr>
            <a:r>
              <a:rPr lang="en-US" sz="12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exponent flips: (¾)⁻⁰·⁹⁵ = (⁴⁄₃)⁰·⁹⁵  (result &gt; 1)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48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1.314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TRY IT: EVALUATING WITH BASE 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229600" y="320040"/>
            <a:ext cx="502920" cy="502920"/>
          </a:xfrm>
          <a:prstGeom prst="ellipse">
            <a:avLst/>
          </a:prstGeom>
          <a:solidFill>
            <a:srgbClr val="F9C74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02752" y="393192"/>
            <a:ext cx="365760" cy="3657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960120"/>
            <a:ext cx="7863840" cy="777240"/>
          </a:xfrm>
          <a:prstGeom prst="rect">
            <a:avLst/>
          </a:prstGeom>
          <a:solidFill>
            <a:srgbClr val="EDF6F9"/>
          </a:solidFill>
          <a:ln/>
        </p:spPr>
      </p:sp>
      <p:sp>
        <p:nvSpPr>
          <p:cNvPr id="7" name="Shape 4"/>
          <p:cNvSpPr/>
          <p:nvPr/>
        </p:nvSpPr>
        <p:spPr>
          <a:xfrm>
            <a:off x="640080" y="960120"/>
            <a:ext cx="64008" cy="777240"/>
          </a:xfrm>
          <a:prstGeom prst="rect">
            <a:avLst/>
          </a:prstGeom>
          <a:solidFill>
            <a:srgbClr val="F9C74F"/>
          </a:solidFill>
          <a:ln/>
        </p:spPr>
      </p:sp>
      <p:sp>
        <p:nvSpPr>
          <p:cNvPr id="8" name="Text 5"/>
          <p:cNvSpPr/>
          <p:nvPr/>
        </p:nvSpPr>
        <p:spPr>
          <a:xfrm>
            <a:off x="914400" y="96012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 calculator (2nd + LN = eˣ). Round to the nearest thousandth.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1828800" y="2103120"/>
            <a:ext cx="5486400" cy="731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1828800" y="210312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e⁻⁰·¹⁵  =  ?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1828800" y="3108960"/>
            <a:ext cx="5486400" cy="731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1828800" y="310896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· e⁰·⁵  =  ?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640080" y="438912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and try this before advancing!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SOLUTION: EVALUATING WITH BASE e</a:t>
            </a:r>
            <a:endParaRPr lang="en-US" sz="2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21040" y="347472"/>
            <a:ext cx="411480" cy="4114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0080" y="1005840"/>
            <a:ext cx="786384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40080" y="1005840"/>
            <a:ext cx="64008" cy="11887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7" name="Text 4"/>
          <p:cNvSpPr/>
          <p:nvPr/>
        </p:nvSpPr>
        <p:spPr>
          <a:xfrm>
            <a:off x="868680" y="1078992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e⁻⁰·¹⁵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68680" y="1417320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2nd → LN → (−0.15) → ENTER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48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e⁻⁰·¹⁵  ≈  0.861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40080" y="2468880"/>
            <a:ext cx="786384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0080" y="2468880"/>
            <a:ext cx="64008" cy="118872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1" name="Text 8"/>
          <p:cNvSpPr/>
          <p:nvPr/>
        </p:nvSpPr>
        <p:spPr>
          <a:xfrm>
            <a:off x="868680" y="2542032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175 · e⁰·⁵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868680" y="2880360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× 2nd → LN → 0.5 → ENTER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48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 · e⁰·⁵  ≈  288.526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36576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438912"/>
            <a:ext cx="365760" cy="3657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25880" y="3657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COMPOUND INTEREST FORMULAS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640080" y="9601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Suppose P dollars is invested (or borrowed) at annual interest rate r for t years.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57200" y="1463040"/>
            <a:ext cx="2560320" cy="32004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146304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9C7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SIMPLE INTEREST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57200" y="1965960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 = Prt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640080" y="2743200"/>
            <a:ext cx="2194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B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= principal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B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annual rate (decimal)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B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= time in years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B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= interest earned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291840" y="1463040"/>
            <a:ext cx="2560320" cy="32004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2" name="Text 9"/>
          <p:cNvSpPr/>
          <p:nvPr/>
        </p:nvSpPr>
        <p:spPr>
          <a:xfrm>
            <a:off x="3291840" y="146304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PERIODIC COMPOUND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3291840" y="1965960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= P(1 + r/n)ⁿᵗ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3474720" y="2743200"/>
            <a:ext cx="2194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B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future value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B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compounds per year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B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n=1 annually, n=4 quarterly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B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n=12 monthly, n=365 daily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6126480" y="1463040"/>
            <a:ext cx="2560320" cy="32004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6" name="Text 13"/>
          <p:cNvSpPr/>
          <p:nvPr/>
        </p:nvSpPr>
        <p:spPr>
          <a:xfrm>
            <a:off x="6126480" y="146304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484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CONTINUOUS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126480" y="1965960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= Peʳᵗ</a:t>
            </a:r>
            <a:endParaRPr lang="en-US" sz="2800" dirty="0"/>
          </a:p>
        </p:txBody>
      </p:sp>
      <p:sp>
        <p:nvSpPr>
          <p:cNvPr id="18" name="Text 15"/>
          <p:cNvSpPr/>
          <p:nvPr/>
        </p:nvSpPr>
        <p:spPr>
          <a:xfrm>
            <a:off x="6309360" y="2743200"/>
            <a:ext cx="2194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B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n → ∞, periodic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B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compounding → continuous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B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base e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TRY IT: SIMPLE vs. COMPOUND INTEREST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229600" y="320040"/>
            <a:ext cx="502920" cy="502920"/>
          </a:xfrm>
          <a:prstGeom prst="ellipse">
            <a:avLst/>
          </a:prstGeom>
          <a:solidFill>
            <a:srgbClr val="F9C74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02752" y="393192"/>
            <a:ext cx="365760" cy="3657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960120"/>
            <a:ext cx="7863840" cy="777240"/>
          </a:xfrm>
          <a:prstGeom prst="rect">
            <a:avLst/>
          </a:prstGeom>
          <a:solidFill>
            <a:srgbClr val="EDF6F9"/>
          </a:solidFill>
          <a:ln/>
        </p:spPr>
      </p:sp>
      <p:sp>
        <p:nvSpPr>
          <p:cNvPr id="7" name="Shape 4"/>
          <p:cNvSpPr/>
          <p:nvPr/>
        </p:nvSpPr>
        <p:spPr>
          <a:xfrm>
            <a:off x="640080" y="960120"/>
            <a:ext cx="64008" cy="777240"/>
          </a:xfrm>
          <a:prstGeom prst="rect">
            <a:avLst/>
          </a:prstGeom>
          <a:solidFill>
            <a:srgbClr val="F9C74F"/>
          </a:solidFill>
          <a:ln/>
        </p:spPr>
      </p:sp>
      <p:sp>
        <p:nvSpPr>
          <p:cNvPr id="8" name="Text 5"/>
          <p:cNvSpPr/>
          <p:nvPr/>
        </p:nvSpPr>
        <p:spPr>
          <a:xfrm>
            <a:off x="914400" y="96012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Jenny: $70,000 at 3% compounded annually.  Frank: $70,000 at 3% simple interest.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the interest earned each year for 3 years.</a:t>
            </a:r>
            <a:endParaRPr lang="en-US" sz="14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2103120"/>
          <a:ext cx="7863840" cy="914400"/>
        </p:xfrm>
        <a:graphic>
          <a:graphicData uri="http://schemas.openxmlformats.org/drawingml/2006/table">
            <a:tbl>
              <a:tblPr/>
              <a:tblGrid>
                <a:gridCol w="1097280"/>
                <a:gridCol w="2560320"/>
                <a:gridCol w="2194560"/>
                <a:gridCol w="2011680"/>
              </a:tblGrid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Jenny (Compound)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Frank (Simple)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Who earns more?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A1628"/>
                          </a:solidFill>
                        </a:rPr>
                        <a:t>1st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4A6FA5"/>
                          </a:solidFill>
                        </a:rPr>
                        <a:t>?</a:t>
                      </a:r>
                      <a:endParaRPr lang="en-US" sz="16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4A6FA5"/>
                          </a:solidFill>
                        </a:rPr>
                        <a:t>?</a:t>
                      </a:r>
                      <a:endParaRPr lang="en-US" sz="16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4A6FA5"/>
                          </a:solidFill>
                        </a:rPr>
                        <a:t>?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A1628"/>
                          </a:solidFill>
                        </a:rPr>
                        <a:t>2nd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4A6FA5"/>
                          </a:solidFill>
                        </a:rPr>
                        <a:t>?</a:t>
                      </a:r>
                      <a:endParaRPr lang="en-US" sz="16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4A6FA5"/>
                          </a:solidFill>
                        </a:rPr>
                        <a:t>?</a:t>
                      </a:r>
                      <a:endParaRPr lang="en-US" sz="16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4A6FA5"/>
                          </a:solidFill>
                        </a:rPr>
                        <a:t>?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A1628"/>
                          </a:solidFill>
                        </a:rPr>
                        <a:t>3rd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4A6FA5"/>
                          </a:solidFill>
                        </a:rPr>
                        <a:t>?</a:t>
                      </a:r>
                      <a:endParaRPr lang="en-US" sz="16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4A6FA5"/>
                          </a:solidFill>
                        </a:rPr>
                        <a:t>?</a:t>
                      </a:r>
                      <a:endParaRPr lang="en-US" sz="16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4A6FA5"/>
                          </a:solidFill>
                        </a:rPr>
                        <a:t>?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SOLUTION: SIMPLE vs. COMPOUND INTEREST</a:t>
            </a:r>
            <a:endParaRPr lang="en-US" sz="2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21040" y="347472"/>
            <a:ext cx="411480" cy="411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8229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Jenny: $70,000 at 3% compounded annually    Frank: $70,000 at 3% simple interest</a:t>
            </a:r>
            <a:endParaRPr lang="en-US" sz="13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325880"/>
          <a:ext cx="7863840" cy="914400"/>
        </p:xfrm>
        <a:graphic>
          <a:graphicData uri="http://schemas.openxmlformats.org/drawingml/2006/table">
            <a:tbl>
              <a:tblPr/>
              <a:tblGrid>
                <a:gridCol w="1097280"/>
                <a:gridCol w="2560320"/>
                <a:gridCol w="2194560"/>
                <a:gridCol w="2011680"/>
              </a:tblGrid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Jenny (Compound)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Frank (Simple)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Who earns more?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A1628"/>
                          </a:solidFill>
                        </a:rPr>
                        <a:t>1st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4845F"/>
                          </a:solidFill>
                        </a:rPr>
                        <a:t>$2,100.00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4845F"/>
                          </a:solidFill>
                        </a:rPr>
                        <a:t>$2,100.00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1B3A4B"/>
                          </a:solidFill>
                        </a:rPr>
                        <a:t>Same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A1628"/>
                          </a:solidFill>
                        </a:rPr>
                        <a:t>2nd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4845F"/>
                          </a:solidFill>
                        </a:rPr>
                        <a:t>$2,163.00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A1628"/>
                          </a:solidFill>
                        </a:rPr>
                        <a:t>$2,100.00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00A896"/>
                          </a:solidFill>
                        </a:rPr>
                        <a:t>Jenny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A1628"/>
                          </a:solidFill>
                        </a:rPr>
                        <a:t>3rd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4845F"/>
                          </a:solidFill>
                        </a:rPr>
                        <a:t>$2,227.89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A1628"/>
                          </a:solidFill>
                        </a:rPr>
                        <a:t>$2,100.00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00A896"/>
                          </a:solidFill>
                        </a:rPr>
                        <a:t>Jenny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640080" y="3383280"/>
            <a:ext cx="786384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640080" y="3383280"/>
            <a:ext cx="64008" cy="1371600"/>
          </a:xfrm>
          <a:prstGeom prst="rect">
            <a:avLst/>
          </a:prstGeom>
          <a:solidFill>
            <a:srgbClr val="F9C74F"/>
          </a:solidFill>
          <a:ln/>
        </p:spPr>
      </p:sp>
      <p:sp>
        <p:nvSpPr>
          <p:cNvPr id="9" name="Text 5"/>
          <p:cNvSpPr/>
          <p:nvPr/>
        </p:nvSpPr>
        <p:spPr>
          <a:xfrm>
            <a:off x="914400" y="34290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C7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Why?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914400" y="374904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 — both earn the same because compound interest hasn't had time to accumulate.</a:t>
            </a:r>
            <a:endParaRPr lang="en-US" sz="1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2+ — Jenny earns interest on her interest (compounding effect). Frank's base never changes.</a:t>
            </a:r>
            <a:endParaRPr lang="en-US" sz="12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00" b="1" dirty="0">
                <a:solidFill>
                  <a:srgbClr val="F48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 grows every year — that's the power of compound interest!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LEARNING OBJECTIVES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section, you will be able to: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417320"/>
            <a:ext cx="786384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1417320"/>
            <a:ext cx="64008" cy="6400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7" name="Shape 5"/>
          <p:cNvSpPr/>
          <p:nvPr/>
        </p:nvSpPr>
        <p:spPr>
          <a:xfrm>
            <a:off x="960120" y="1527048"/>
            <a:ext cx="420624" cy="420624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15270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600200" y="1417320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 exponential functions and identify key features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40080" y="2194560"/>
            <a:ext cx="786384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40080" y="2194560"/>
            <a:ext cx="64008" cy="6400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2" name="Shape 10"/>
          <p:cNvSpPr/>
          <p:nvPr/>
        </p:nvSpPr>
        <p:spPr>
          <a:xfrm>
            <a:off x="960120" y="2304288"/>
            <a:ext cx="420624" cy="420624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3" name="Text 11"/>
          <p:cNvSpPr/>
          <p:nvPr/>
        </p:nvSpPr>
        <p:spPr>
          <a:xfrm>
            <a:off x="960120" y="230428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600200" y="2194560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and work with the natural base e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40080" y="2971800"/>
            <a:ext cx="786384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40080" y="2971800"/>
            <a:ext cx="64008" cy="6400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7" name="Shape 15"/>
          <p:cNvSpPr/>
          <p:nvPr/>
        </p:nvSpPr>
        <p:spPr>
          <a:xfrm>
            <a:off x="960120" y="3081528"/>
            <a:ext cx="420624" cy="420624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8" name="Text 16"/>
          <p:cNvSpPr/>
          <p:nvPr/>
        </p:nvSpPr>
        <p:spPr>
          <a:xfrm>
            <a:off x="960120" y="30815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600200" y="2971800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compound interest formulas (periodic &amp; continuous)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640080" y="3749040"/>
            <a:ext cx="786384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40080" y="3749040"/>
            <a:ext cx="64008" cy="6400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22" name="Shape 20"/>
          <p:cNvSpPr/>
          <p:nvPr/>
        </p:nvSpPr>
        <p:spPr>
          <a:xfrm>
            <a:off x="960120" y="3858768"/>
            <a:ext cx="420624" cy="420624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3" name="Text 21"/>
          <p:cNvSpPr/>
          <p:nvPr/>
        </p:nvSpPr>
        <p:spPr>
          <a:xfrm>
            <a:off x="960120" y="385876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600200" y="3749040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real-world growth and decay with exponential functions</a:t>
            </a:r>
            <a:endParaRPr lang="en-US" sz="1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EFFECT OF COMPOUNDING FREQUENCY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$1,000 invested at 4% for 10 years — how does compounding frequency affect the result?</a:t>
            </a:r>
            <a:endParaRPr lang="en-US" sz="14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280160"/>
          <a:ext cx="5029200" cy="914400"/>
        </p:xfrm>
        <a:graphic>
          <a:graphicData uri="http://schemas.openxmlformats.org/drawingml/2006/table">
            <a:tbl>
              <a:tblPr/>
              <a:tblGrid>
                <a:gridCol w="1005840"/>
                <a:gridCol w="457200"/>
                <a:gridCol w="1645920"/>
                <a:gridCol w="960120"/>
                <a:gridCol w="960120"/>
              </a:tblGrid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Frequency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n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Formula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Amount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Interest Earned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Annual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1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1000(1.04)¹⁰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4845F"/>
                          </a:solidFill>
                        </a:rPr>
                        <a:t>$1,480.24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F4845F"/>
                          </a:solidFill>
                        </a:rPr>
                        <a:t>$480.24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Quarterly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4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1000(1.01)⁴⁰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4845F"/>
                          </a:solidFill>
                        </a:rPr>
                        <a:t>$1,488.86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F4845F"/>
                          </a:solidFill>
                        </a:rPr>
                        <a:t>$488.86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Monthly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12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1000(1.00333…)¹²⁰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4845F"/>
                          </a:solidFill>
                        </a:rPr>
                        <a:t>$1,490.83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F4845F"/>
                          </a:solidFill>
                        </a:rPr>
                        <a:t>$490.83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Daily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365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1000(1.0000110)³⁶⁵⁰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4845F"/>
                          </a:solidFill>
                        </a:rPr>
                        <a:t>$1,491.79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F4845F"/>
                          </a:solidFill>
                        </a:rPr>
                        <a:t>$491.79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Continuous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∞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A1628"/>
                          </a:solidFill>
                        </a:rPr>
                        <a:t>1000·e⁰·⁴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4845F"/>
                          </a:solidFill>
                        </a:rPr>
                        <a:t>$1,491.82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F4845F"/>
                          </a:solidFill>
                        </a:rPr>
                        <a:t>$491.82</a:t>
                      </a:r>
                      <a:endParaRPr lang="en-US" sz="12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Chart 0" descr=""/>
          <p:cNvGraphicFramePr/>
          <p:nvPr/>
        </p:nvGraphicFramePr>
        <p:xfrm>
          <a:off x="5577840" y="1188720"/>
          <a:ext cx="3200400" cy="25603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Shape 3"/>
          <p:cNvSpPr/>
          <p:nvPr/>
        </p:nvSpPr>
        <p:spPr>
          <a:xfrm>
            <a:off x="365760" y="3977640"/>
            <a:ext cx="8412480" cy="868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365760" y="3977640"/>
            <a:ext cx="64008" cy="868680"/>
          </a:xfrm>
          <a:prstGeom prst="rect">
            <a:avLst/>
          </a:prstGeom>
          <a:solidFill>
            <a:srgbClr val="F9C74F"/>
          </a:solidFill>
          <a:ln/>
        </p:spPr>
      </p:sp>
      <p:sp>
        <p:nvSpPr>
          <p:cNvPr id="9" name="Text 5"/>
          <p:cNvSpPr/>
          <p:nvPr/>
        </p:nvSpPr>
        <p:spPr>
          <a:xfrm>
            <a:off x="640080" y="400507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9C7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Insight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640080" y="429768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frequent compounding → higher return, but with diminishing gains.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b="1" dirty="0">
                <a:solidFill>
                  <a:srgbClr val="F48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vs. continuous differs by only $0.03 — the jump from annual to quarterly matters most!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TRY IT: COMPOUND INTEREST — ANNUAL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229600" y="320040"/>
            <a:ext cx="502920" cy="502920"/>
          </a:xfrm>
          <a:prstGeom prst="ellipse">
            <a:avLst/>
          </a:prstGeom>
          <a:solidFill>
            <a:srgbClr val="F9C74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02752" y="393192"/>
            <a:ext cx="365760" cy="3657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960120"/>
            <a:ext cx="7863840" cy="777240"/>
          </a:xfrm>
          <a:prstGeom prst="rect">
            <a:avLst/>
          </a:prstGeom>
          <a:solidFill>
            <a:srgbClr val="EDF6F9"/>
          </a:solidFill>
          <a:ln/>
        </p:spPr>
      </p:sp>
      <p:sp>
        <p:nvSpPr>
          <p:cNvPr id="7" name="Shape 4"/>
          <p:cNvSpPr/>
          <p:nvPr/>
        </p:nvSpPr>
        <p:spPr>
          <a:xfrm>
            <a:off x="640080" y="960120"/>
            <a:ext cx="64008" cy="777240"/>
          </a:xfrm>
          <a:prstGeom prst="rect">
            <a:avLst/>
          </a:prstGeom>
          <a:solidFill>
            <a:srgbClr val="F9C74F"/>
          </a:solidFill>
          <a:ln/>
        </p:spPr>
      </p:sp>
      <p:sp>
        <p:nvSpPr>
          <p:cNvPr id="8" name="Text 5"/>
          <p:cNvSpPr/>
          <p:nvPr/>
        </p:nvSpPr>
        <p:spPr>
          <a:xfrm>
            <a:off x="914400" y="96012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$44,000 is borrowed for 13 years at 3.25% compounded annually. No payments. Find the amount owed. Round to the nearest dollar.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2286000" y="210312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= P(1 + r/n)ⁿᵗ</a:t>
            </a:r>
            <a:endParaRPr lang="en-US" sz="2800" dirty="0"/>
          </a:p>
        </p:txBody>
      </p:sp>
      <p:sp>
        <p:nvSpPr>
          <p:cNvPr id="10" name="Shape 7"/>
          <p:cNvSpPr/>
          <p:nvPr/>
        </p:nvSpPr>
        <p:spPr>
          <a:xfrm>
            <a:off x="1097280" y="2926080"/>
            <a:ext cx="164592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1097280" y="29443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= ?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097280" y="3456432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017520" y="2926080"/>
            <a:ext cx="164592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3017520" y="29443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?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3017520" y="3456432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rate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4937760" y="2926080"/>
            <a:ext cx="164592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Text 14"/>
          <p:cNvSpPr/>
          <p:nvPr/>
        </p:nvSpPr>
        <p:spPr>
          <a:xfrm>
            <a:off x="4937760" y="29443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?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4937760" y="3456432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Compounds/yr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6858000" y="2926080"/>
            <a:ext cx="164592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6858000" y="29443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= ?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6858000" y="3456432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in years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640080" y="411480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P, r, n, and t, then substitute into the formula.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640080" y="448056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and try this before advancing!</a:t>
            </a:r>
            <a:endParaRPr lang="en-US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SOLUTION: $44,000 AT 3.25% FOR 13 YEARS</a:t>
            </a:r>
            <a:endParaRPr lang="en-US" sz="2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21040" y="347472"/>
            <a:ext cx="411480" cy="4114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0080" y="914400"/>
            <a:ext cx="7863840" cy="7772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40080" y="914400"/>
            <a:ext cx="64008" cy="7772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7" name="Text 4"/>
          <p:cNvSpPr/>
          <p:nvPr/>
        </p:nvSpPr>
        <p:spPr>
          <a:xfrm>
            <a:off x="868680" y="987552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Identify Variables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68680" y="132588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= $44,000    r = 0.0325    n = 1 (annually)    t = 13 years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40080" y="1920240"/>
            <a:ext cx="786384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0080" y="1920240"/>
            <a:ext cx="64008" cy="256032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1" name="Text 8"/>
          <p:cNvSpPr/>
          <p:nvPr/>
        </p:nvSpPr>
        <p:spPr>
          <a:xfrm>
            <a:off x="868680" y="1993392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Substitute &amp; Solve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868680" y="2331720"/>
            <a:ext cx="74066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P(1 + r/n)ⁿᵗ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44,000(1 + 0.0325/1)¹⁽¹³⁾  =  44,000(1.0325)¹³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44,000 × 1.51554…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2200" b="1" dirty="0">
                <a:solidFill>
                  <a:srgbClr val="F48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≈ $66,684</a:t>
            </a:r>
            <a:endParaRPr lang="en-US" sz="15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TRY IT: COMPOUND INTEREST — SEMIANNUAL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229600" y="320040"/>
            <a:ext cx="502920" cy="502920"/>
          </a:xfrm>
          <a:prstGeom prst="ellipse">
            <a:avLst/>
          </a:prstGeom>
          <a:solidFill>
            <a:srgbClr val="F9C74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02752" y="393192"/>
            <a:ext cx="365760" cy="3657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960120"/>
            <a:ext cx="7863840" cy="777240"/>
          </a:xfrm>
          <a:prstGeom prst="rect">
            <a:avLst/>
          </a:prstGeom>
          <a:solidFill>
            <a:srgbClr val="EDF6F9"/>
          </a:solidFill>
          <a:ln/>
        </p:spPr>
      </p:sp>
      <p:sp>
        <p:nvSpPr>
          <p:cNvPr id="7" name="Shape 4"/>
          <p:cNvSpPr/>
          <p:nvPr/>
        </p:nvSpPr>
        <p:spPr>
          <a:xfrm>
            <a:off x="640080" y="960120"/>
            <a:ext cx="64008" cy="777240"/>
          </a:xfrm>
          <a:prstGeom prst="rect">
            <a:avLst/>
          </a:prstGeom>
          <a:solidFill>
            <a:srgbClr val="F9C74F"/>
          </a:solidFill>
          <a:ln/>
        </p:spPr>
      </p:sp>
      <p:sp>
        <p:nvSpPr>
          <p:cNvPr id="8" name="Text 5"/>
          <p:cNvSpPr/>
          <p:nvPr/>
        </p:nvSpPr>
        <p:spPr>
          <a:xfrm>
            <a:off x="914400" y="96012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$2,000 is invested at 3.1% compounded semiannually. Find the total after 3 years. Round to the nearest cent.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2286000" y="210312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= P(1 + r/n)ⁿᵗ</a:t>
            </a:r>
            <a:endParaRPr lang="en-US" sz="2800" dirty="0"/>
          </a:p>
        </p:txBody>
      </p:sp>
      <p:sp>
        <p:nvSpPr>
          <p:cNvPr id="10" name="Shape 7"/>
          <p:cNvSpPr/>
          <p:nvPr/>
        </p:nvSpPr>
        <p:spPr>
          <a:xfrm>
            <a:off x="1371600" y="2926080"/>
            <a:ext cx="6400800" cy="8229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1371600" y="2926080"/>
            <a:ext cx="64008" cy="822960"/>
          </a:xfrm>
          <a:prstGeom prst="rect">
            <a:avLst/>
          </a:prstGeom>
          <a:solidFill>
            <a:srgbClr val="F9C74F"/>
          </a:solidFill>
          <a:ln/>
        </p:spPr>
      </p:sp>
      <p:sp>
        <p:nvSpPr>
          <p:cNvPr id="12" name="Text 9"/>
          <p:cNvSpPr/>
          <p:nvPr/>
        </p:nvSpPr>
        <p:spPr>
          <a:xfrm>
            <a:off x="1645920" y="294436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9C7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Compounding Frequency Reference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645920" y="3246120"/>
            <a:ext cx="5943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Annually: n = 1    Semiannually: n = 2    Quarterly: n = 4    Monthly: n = 12    Daily: n = 365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" y="402336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Hint: What is n for semiannual? What is the total number of compounding periods (nt)?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640080" y="448056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and try this before advancing!</a:t>
            </a:r>
            <a:endParaRPr lang="en-US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SOLUTION: $2,000 AT 3.1% SEMIANNUALLY</a:t>
            </a:r>
            <a:endParaRPr lang="en-US" sz="2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21040" y="347472"/>
            <a:ext cx="411480" cy="4114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0080" y="914400"/>
            <a:ext cx="7863840" cy="7772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40080" y="914400"/>
            <a:ext cx="64008" cy="7772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7" name="Text 4"/>
          <p:cNvSpPr/>
          <p:nvPr/>
        </p:nvSpPr>
        <p:spPr>
          <a:xfrm>
            <a:off x="868680" y="987552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Identify Variables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68680" y="132588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= $2,000    r = 0.031    n = 2 (semiannually)    t = 3 years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40080" y="1920240"/>
            <a:ext cx="7863840" cy="21945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0080" y="1920240"/>
            <a:ext cx="64008" cy="219456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1" name="Text 8"/>
          <p:cNvSpPr/>
          <p:nvPr/>
        </p:nvSpPr>
        <p:spPr>
          <a:xfrm>
            <a:off x="868680" y="1993392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Substitute &amp; Solve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868680" y="2331720"/>
            <a:ext cx="74066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2,000(1 + 0.031/2)²⁽³⁾  =  2,000(1.0155)⁶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2,000 × 1.09668…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2200" b="1" dirty="0">
                <a:solidFill>
                  <a:srgbClr val="F48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≈ $2,193.36</a:t>
            </a:r>
            <a:endParaRPr lang="en-US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TRY IT: CONTINUOUS COMPOUND INTEREST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229600" y="320040"/>
            <a:ext cx="502920" cy="502920"/>
          </a:xfrm>
          <a:prstGeom prst="ellipse">
            <a:avLst/>
          </a:prstGeom>
          <a:solidFill>
            <a:srgbClr val="F9C74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02752" y="393192"/>
            <a:ext cx="365760" cy="3657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960120"/>
            <a:ext cx="7863840" cy="777240"/>
          </a:xfrm>
          <a:prstGeom prst="rect">
            <a:avLst/>
          </a:prstGeom>
          <a:solidFill>
            <a:srgbClr val="EDF6F9"/>
          </a:solidFill>
          <a:ln/>
        </p:spPr>
      </p:sp>
      <p:sp>
        <p:nvSpPr>
          <p:cNvPr id="7" name="Shape 4"/>
          <p:cNvSpPr/>
          <p:nvPr/>
        </p:nvSpPr>
        <p:spPr>
          <a:xfrm>
            <a:off x="640080" y="960120"/>
            <a:ext cx="64008" cy="777240"/>
          </a:xfrm>
          <a:prstGeom prst="rect">
            <a:avLst/>
          </a:prstGeom>
          <a:solidFill>
            <a:srgbClr val="F9C74F"/>
          </a:solidFill>
          <a:ln/>
        </p:spPr>
      </p:sp>
      <p:sp>
        <p:nvSpPr>
          <p:cNvPr id="8" name="Text 5"/>
          <p:cNvSpPr/>
          <p:nvPr/>
        </p:nvSpPr>
        <p:spPr>
          <a:xfrm>
            <a:off x="914400" y="96012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$1,600 borrowed at 6.5% compounded continuously for 6 years. Find amount owed. Round to nearest cent.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2286000" y="210312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= Peʳᵗ</a:t>
            </a:r>
            <a:endParaRPr lang="en-US" sz="3200" dirty="0"/>
          </a:p>
        </p:txBody>
      </p:sp>
      <p:sp>
        <p:nvSpPr>
          <p:cNvPr id="10" name="Shape 7"/>
          <p:cNvSpPr/>
          <p:nvPr/>
        </p:nvSpPr>
        <p:spPr>
          <a:xfrm>
            <a:off x="1371600" y="2926080"/>
            <a:ext cx="640080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1371600" y="2926080"/>
            <a:ext cx="64008" cy="1005840"/>
          </a:xfrm>
          <a:prstGeom prst="rect">
            <a:avLst/>
          </a:prstGeom>
          <a:solidFill>
            <a:srgbClr val="F4845F"/>
          </a:solidFill>
          <a:ln/>
        </p:spPr>
      </p:sp>
      <p:sp>
        <p:nvSpPr>
          <p:cNvPr id="12" name="Text 9"/>
          <p:cNvSpPr/>
          <p:nvPr/>
        </p:nvSpPr>
        <p:spPr>
          <a:xfrm>
            <a:off x="1645920" y="297180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84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Which Formula Do I Use?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645920" y="3291840"/>
            <a:ext cx="5943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"compounded annually / quarterly / monthly / daily"  →  A = P(1 + r/n)ⁿᵗ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F48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"compounded continuously"  →  A = Peʳᵗ   (no n needed!)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" y="448056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and try this before advancing!</a:t>
            </a:r>
            <a:endParaRPr lang="en-US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SOLUTION: $1,600 CONTINUOUS AT 6.5%</a:t>
            </a:r>
            <a:endParaRPr lang="en-US" sz="2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21040" y="347472"/>
            <a:ext cx="411480" cy="4114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0080" y="914400"/>
            <a:ext cx="7863840" cy="7772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40080" y="914400"/>
            <a:ext cx="64008" cy="7772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7" name="Text 4"/>
          <p:cNvSpPr/>
          <p:nvPr/>
        </p:nvSpPr>
        <p:spPr>
          <a:xfrm>
            <a:off x="868680" y="987552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Identify Variables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68680" y="132588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= $1,600    r = 0.065    t = 6 years    (continuous → use A = Peʳᵗ)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40080" y="1920240"/>
            <a:ext cx="7863840" cy="21945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0080" y="1920240"/>
            <a:ext cx="64008" cy="219456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1" name="Text 8"/>
          <p:cNvSpPr/>
          <p:nvPr/>
        </p:nvSpPr>
        <p:spPr>
          <a:xfrm>
            <a:off x="868680" y="1993392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Substitute &amp; Solve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868680" y="2331720"/>
            <a:ext cx="74066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Peʳᵗ  =  1,600 · e⁰·⁰⁶⁵⁽⁶⁾  =  1,600 · e⁰·³⁹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1,600 × 1.47698…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2200" b="1" dirty="0">
                <a:solidFill>
                  <a:srgbClr val="F48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≈ $2,363.17</a:t>
            </a:r>
            <a:endParaRPr lang="en-US" sz="1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36576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438912"/>
            <a:ext cx="365760" cy="3657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25880" y="3657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TRY IT: RADIOACTIVE DECAY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8229600" y="320040"/>
            <a:ext cx="502920" cy="502920"/>
          </a:xfrm>
          <a:prstGeom prst="ellipse">
            <a:avLst/>
          </a:prstGeom>
          <a:solidFill>
            <a:srgbClr val="F9C74F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752" y="393192"/>
            <a:ext cx="365760" cy="36576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640080" y="1051560"/>
            <a:ext cx="7863840" cy="13716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9" name="Text 5"/>
          <p:cNvSpPr/>
          <p:nvPr/>
        </p:nvSpPr>
        <p:spPr>
          <a:xfrm>
            <a:off x="914400" y="1097280"/>
            <a:ext cx="73152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Uranium-240 has a half-life of 14 hours. The amount remaining (in grams) after t hours: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A(t) = 3200 · (½)^(t/14)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640080" y="2651760"/>
            <a:ext cx="7863840" cy="9144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1" name="Text 7"/>
          <p:cNvSpPr/>
          <p:nvPr/>
        </p:nvSpPr>
        <p:spPr>
          <a:xfrm>
            <a:off x="914400" y="265176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C7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Find:   (a) The initial amount     (b) The amount remaining after 40 hours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640080" y="438912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88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and try this before advancing!</a:t>
            </a:r>
            <a:endParaRPr lang="en-US" sz="1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36576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438912"/>
            <a:ext cx="365760" cy="3657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25880" y="3657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SOLUTION: RADIOACTIVE DECAY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640080" y="1051560"/>
            <a:ext cx="3749040" cy="32004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7" name="Shape 4"/>
          <p:cNvSpPr/>
          <p:nvPr/>
        </p:nvSpPr>
        <p:spPr>
          <a:xfrm>
            <a:off x="640080" y="1051560"/>
            <a:ext cx="64008" cy="32004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8" name="Text 5"/>
          <p:cNvSpPr/>
          <p:nvPr/>
        </p:nvSpPr>
        <p:spPr>
          <a:xfrm>
            <a:off x="914400" y="11430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(a) Initial Amount (t = 0)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914400" y="1600200"/>
            <a:ext cx="329184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A(0) = 3200 · (½)⁰⁄¹⁴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3200 · (½)⁰  =  3200 · 1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22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3,200 grams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200" i="1" dirty="0">
                <a:solidFill>
                  <a:srgbClr val="99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initial sample is 3,200 g.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754880" y="1051560"/>
            <a:ext cx="3749040" cy="32004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1" name="Shape 8"/>
          <p:cNvSpPr/>
          <p:nvPr/>
        </p:nvSpPr>
        <p:spPr>
          <a:xfrm>
            <a:off x="4754880" y="1051560"/>
            <a:ext cx="64008" cy="3200400"/>
          </a:xfrm>
          <a:prstGeom prst="rect">
            <a:avLst/>
          </a:prstGeom>
          <a:solidFill>
            <a:srgbClr val="F4845F"/>
          </a:solidFill>
          <a:ln/>
        </p:spPr>
      </p:sp>
      <p:sp>
        <p:nvSpPr>
          <p:cNvPr id="12" name="Text 9"/>
          <p:cNvSpPr/>
          <p:nvPr/>
        </p:nvSpPr>
        <p:spPr>
          <a:xfrm>
            <a:off x="5029200" y="11430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84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(b) After 40 hours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5029200" y="1600200"/>
            <a:ext cx="329184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A(40) = 3200 · (½)⁴⁰⁄¹⁴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3200 · (½)²·⁸⁵⁷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CCD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3200 × 0.13811…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2200" b="1" dirty="0">
                <a:solidFill>
                  <a:srgbClr val="F48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442 grams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200" i="1" dirty="0">
                <a:solidFill>
                  <a:srgbClr val="99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40 hours, ≈ 442 g remain.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40080" y="43891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88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coefficient in front (3200) is always the initial amount. Verify: plug in t = 0.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365760"/>
            <a:ext cx="502920" cy="502920"/>
          </a:xfrm>
          <a:prstGeom prst="ellipse">
            <a:avLst/>
          </a:prstGeom>
          <a:solidFill>
            <a:srgbClr val="DC2626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438912"/>
            <a:ext cx="365760" cy="3657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25880" y="3657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COMMON MISTAKES TO AVOID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457200" y="1051560"/>
            <a:ext cx="8229600" cy="713232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7" name="Shape 4"/>
          <p:cNvSpPr/>
          <p:nvPr/>
        </p:nvSpPr>
        <p:spPr>
          <a:xfrm>
            <a:off x="640080" y="1179576"/>
            <a:ext cx="457200" cy="457200"/>
          </a:xfrm>
          <a:prstGeom prst="ellipse">
            <a:avLst/>
          </a:prstGeom>
          <a:solidFill>
            <a:srgbClr val="DC2626"/>
          </a:solidFill>
          <a:ln/>
        </p:spPr>
      </p:sp>
      <p:sp>
        <p:nvSpPr>
          <p:cNvPr id="8" name="Text 5"/>
          <p:cNvSpPr/>
          <p:nvPr/>
        </p:nvSpPr>
        <p:spPr>
          <a:xfrm>
            <a:off x="640080" y="11612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✗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280160" y="1088136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Confusing  x²  with  2ˣ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280160" y="1399032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x² = power function (variable base).  2ˣ = exponential (variable exponent). They grow at completely different rates.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57200" y="1856232"/>
            <a:ext cx="8229600" cy="713232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2" name="Shape 9"/>
          <p:cNvSpPr/>
          <p:nvPr/>
        </p:nvSpPr>
        <p:spPr>
          <a:xfrm>
            <a:off x="640080" y="1984248"/>
            <a:ext cx="457200" cy="45720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3" name="Text 10"/>
          <p:cNvSpPr/>
          <p:nvPr/>
        </p:nvSpPr>
        <p:spPr>
          <a:xfrm>
            <a:off x="640080" y="1965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✗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1280160" y="189280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Using  r = 5  instead of  r = 0.05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280160" y="2203704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convert the percentage to a decimal first! Divide by 100. If your answer seems absurdly large, check this.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457200" y="2660904"/>
            <a:ext cx="8229600" cy="713232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7" name="Shape 14"/>
          <p:cNvSpPr/>
          <p:nvPr/>
        </p:nvSpPr>
        <p:spPr>
          <a:xfrm>
            <a:off x="640080" y="2788920"/>
            <a:ext cx="457200" cy="457200"/>
          </a:xfrm>
          <a:prstGeom prst="ellipse">
            <a:avLst/>
          </a:prstGeom>
          <a:solidFill>
            <a:srgbClr val="F4845F"/>
          </a:solidFill>
          <a:ln/>
        </p:spPr>
      </p:sp>
      <p:sp>
        <p:nvSpPr>
          <p:cNvPr id="18" name="Text 15"/>
          <p:cNvSpPr/>
          <p:nvPr/>
        </p:nvSpPr>
        <p:spPr>
          <a:xfrm>
            <a:off x="640080" y="2770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✗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1280160" y="26974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Wrong  n  value in  A = P(1+r/n)ⁿᵗ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280160" y="3008376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1 annually, 2 semiannually, 4 quarterly, 12 monthly, 365 daily. n is NOT the number of years (that's t).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457200" y="3465576"/>
            <a:ext cx="8229600" cy="713232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22" name="Shape 19"/>
          <p:cNvSpPr/>
          <p:nvPr/>
        </p:nvSpPr>
        <p:spPr>
          <a:xfrm>
            <a:off x="640080" y="3593592"/>
            <a:ext cx="457200" cy="45720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23" name="Text 20"/>
          <p:cNvSpPr/>
          <p:nvPr/>
        </p:nvSpPr>
        <p:spPr>
          <a:xfrm>
            <a:off x="640080" y="35753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✗</a:t>
            </a:r>
            <a:endParaRPr lang="en-US" sz="2000" dirty="0"/>
          </a:p>
        </p:txBody>
      </p:sp>
      <p:sp>
        <p:nvSpPr>
          <p:cNvPr id="24" name="Text 21"/>
          <p:cNvSpPr/>
          <p:nvPr/>
        </p:nvSpPr>
        <p:spPr>
          <a:xfrm>
            <a:off x="1280160" y="350215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Using  A = P(1+r/n)ⁿᵗ  for continuous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1280160" y="3813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problem says "compounded continuously," use  A = Peʳᵗ.  There is no n — that's the point.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457200" y="4270248"/>
            <a:ext cx="8229600" cy="713232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27" name="Shape 24"/>
          <p:cNvSpPr/>
          <p:nvPr/>
        </p:nvSpPr>
        <p:spPr>
          <a:xfrm>
            <a:off x="640080" y="4398264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8" name="Text 25"/>
          <p:cNvSpPr/>
          <p:nvPr/>
        </p:nvSpPr>
        <p:spPr>
          <a:xfrm>
            <a:off x="640080" y="43799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✗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1280160" y="4306824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Forgetting parentheses on calculator</a:t>
            </a:r>
            <a:endParaRPr lang="en-US" sz="1300" dirty="0"/>
          </a:p>
        </p:txBody>
      </p:sp>
      <p:sp>
        <p:nvSpPr>
          <p:cNvPr id="30" name="Text 27"/>
          <p:cNvSpPr/>
          <p:nvPr/>
        </p:nvSpPr>
        <p:spPr>
          <a:xfrm>
            <a:off x="1280160" y="46177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(3/4)^(−2) ≠ 3/4^(−2).  Always parenthesize the base and the exponent. When in doubt, add more parentheses.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REVIEW: EXPONENT RULES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we begin — make sure you're comfortable with these: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371600"/>
            <a:ext cx="374904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1371600"/>
            <a:ext cx="64008" cy="9144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44475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Product Rule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68680" y="17830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aᵐ · aⁿ = aᵐ⁺ⁿ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754880" y="1371600"/>
            <a:ext cx="374904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1371600"/>
            <a:ext cx="64008" cy="9144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144475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Quotient Rule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983480" y="17830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aᵐ / aⁿ = aᵐ⁻ⁿ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40080" y="2468880"/>
            <a:ext cx="374904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40080" y="2468880"/>
            <a:ext cx="64008" cy="9144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254203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Power Rule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68680" y="288036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(aᵐ)ⁿ = aᵐⁿ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4754880" y="2468880"/>
            <a:ext cx="374904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54880" y="2468880"/>
            <a:ext cx="64008" cy="9144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9" name="Text 17"/>
          <p:cNvSpPr/>
          <p:nvPr/>
        </p:nvSpPr>
        <p:spPr>
          <a:xfrm>
            <a:off x="4983480" y="254203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Zero Exponent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983480" y="288036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a⁰ = 1  (a ≠ 0)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640080" y="3566160"/>
            <a:ext cx="374904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40080" y="3566160"/>
            <a:ext cx="64008" cy="9144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23" name="Text 21"/>
          <p:cNvSpPr/>
          <p:nvPr/>
        </p:nvSpPr>
        <p:spPr>
          <a:xfrm>
            <a:off x="868680" y="363931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Negative Exponent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68680" y="39776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a⁻ⁿ = 1/aⁿ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4754880" y="3566160"/>
            <a:ext cx="374904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54880" y="3566160"/>
            <a:ext cx="64008" cy="9144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27" name="Text 25"/>
          <p:cNvSpPr/>
          <p:nvPr/>
        </p:nvSpPr>
        <p:spPr>
          <a:xfrm>
            <a:off x="4983480" y="363931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Fractional Exponent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983480" y="39776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a^(1/n) = ⁿ√a</a:t>
            </a:r>
            <a:endParaRPr lang="en-US" sz="1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36576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438912"/>
            <a:ext cx="365760" cy="3657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25880" y="3657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TAKEAWAYS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640080" y="1051560"/>
            <a:ext cx="7863840" cy="6858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7" name="Shape 4"/>
          <p:cNvSpPr/>
          <p:nvPr/>
        </p:nvSpPr>
        <p:spPr>
          <a:xfrm>
            <a:off x="640080" y="1051560"/>
            <a:ext cx="64008" cy="6858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8" name="Shape 5"/>
          <p:cNvSpPr/>
          <p:nvPr/>
        </p:nvSpPr>
        <p:spPr>
          <a:xfrm>
            <a:off x="914400" y="1188720"/>
            <a:ext cx="402336" cy="402336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9" name="Text 6"/>
          <p:cNvSpPr/>
          <p:nvPr/>
        </p:nvSpPr>
        <p:spPr>
          <a:xfrm>
            <a:off x="914400" y="11887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508760" y="1097280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f(x) = bˣ  is exponential when b &gt; 0, b ≠ 1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508760" y="1399032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variable is in the exponent — that's what makes it exponential.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640080" y="1856232"/>
            <a:ext cx="7863840" cy="6858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3" name="Shape 10"/>
          <p:cNvSpPr/>
          <p:nvPr/>
        </p:nvSpPr>
        <p:spPr>
          <a:xfrm>
            <a:off x="640080" y="1856232"/>
            <a:ext cx="64008" cy="6858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4" name="Shape 11"/>
          <p:cNvSpPr/>
          <p:nvPr/>
        </p:nvSpPr>
        <p:spPr>
          <a:xfrm>
            <a:off x="914400" y="1993392"/>
            <a:ext cx="402336" cy="402336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5" name="Text 12"/>
          <p:cNvSpPr/>
          <p:nvPr/>
        </p:nvSpPr>
        <p:spPr>
          <a:xfrm>
            <a:off x="914400" y="199339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508760" y="1901952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 &gt; 1 → growth,   0 &lt; b &lt; 1 → decay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508760" y="2203704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pass through (0, 1) with horizontal asymptote y = 0.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640080" y="2660904"/>
            <a:ext cx="7863840" cy="6858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9" name="Shape 16"/>
          <p:cNvSpPr/>
          <p:nvPr/>
        </p:nvSpPr>
        <p:spPr>
          <a:xfrm>
            <a:off x="640080" y="2660904"/>
            <a:ext cx="64008" cy="6858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20" name="Shape 17"/>
          <p:cNvSpPr/>
          <p:nvPr/>
        </p:nvSpPr>
        <p:spPr>
          <a:xfrm>
            <a:off x="914400" y="2798064"/>
            <a:ext cx="402336" cy="402336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1" name="Text 18"/>
          <p:cNvSpPr/>
          <p:nvPr/>
        </p:nvSpPr>
        <p:spPr>
          <a:xfrm>
            <a:off x="914400" y="279806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1508760" y="2706624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 ≈ 2.71828 is the natural base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1508760" y="3008376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Appears in continuous compounding, physics, biology, and calculus.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640080" y="3465576"/>
            <a:ext cx="7863840" cy="6858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25" name="Shape 22"/>
          <p:cNvSpPr/>
          <p:nvPr/>
        </p:nvSpPr>
        <p:spPr>
          <a:xfrm>
            <a:off x="640080" y="3465576"/>
            <a:ext cx="64008" cy="6858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26" name="Shape 23"/>
          <p:cNvSpPr/>
          <p:nvPr/>
        </p:nvSpPr>
        <p:spPr>
          <a:xfrm>
            <a:off x="914400" y="3602736"/>
            <a:ext cx="402336" cy="402336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7" name="Text 24"/>
          <p:cNvSpPr/>
          <p:nvPr/>
        </p:nvSpPr>
        <p:spPr>
          <a:xfrm>
            <a:off x="914400" y="360273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1508760" y="3511296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= P(1 + r/n)ⁿᵗ  and  A = Peʳᵗ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1508760" y="38130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 vs. continuous — more frequent → higher return (diminishing gains).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640080" y="4270248"/>
            <a:ext cx="7863840" cy="6858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1" name="Shape 28"/>
          <p:cNvSpPr/>
          <p:nvPr/>
        </p:nvSpPr>
        <p:spPr>
          <a:xfrm>
            <a:off x="640080" y="4270248"/>
            <a:ext cx="64008" cy="6858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32" name="Shape 29"/>
          <p:cNvSpPr/>
          <p:nvPr/>
        </p:nvSpPr>
        <p:spPr>
          <a:xfrm>
            <a:off x="914400" y="4407408"/>
            <a:ext cx="402336" cy="402336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33" name="Text 30"/>
          <p:cNvSpPr/>
          <p:nvPr/>
        </p:nvSpPr>
        <p:spPr>
          <a:xfrm>
            <a:off x="914400" y="440740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1500" dirty="0"/>
          </a:p>
        </p:txBody>
      </p:sp>
      <p:sp>
        <p:nvSpPr>
          <p:cNvPr id="34" name="Text 31"/>
          <p:cNvSpPr/>
          <p:nvPr/>
        </p:nvSpPr>
        <p:spPr>
          <a:xfrm>
            <a:off x="1508760" y="4315968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Exponential models describe real-world phenomena</a:t>
            </a:r>
            <a:endParaRPr lang="en-US" sz="1400" dirty="0"/>
          </a:p>
        </p:txBody>
      </p:sp>
      <p:sp>
        <p:nvSpPr>
          <p:cNvPr id="35" name="Text 32"/>
          <p:cNvSpPr/>
          <p:nvPr/>
        </p:nvSpPr>
        <p:spPr>
          <a:xfrm>
            <a:off x="1508760" y="4617720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Radioactive decay, population growth, viral spread, and financial growth.</a:t>
            </a:r>
            <a:endParaRPr lang="en-US" sz="11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PRACTICE PROBLEMS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your understanding — try these on your own!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280160"/>
            <a:ext cx="786384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1389888"/>
            <a:ext cx="420624" cy="420624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8988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463040" y="1307592"/>
            <a:ext cx="6766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Evaluate:  5⁻³  and  (⅔)⁻²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463040" y="1627632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exponent rules to simplify.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40080" y="2011680"/>
            <a:ext cx="786384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822960" y="2121408"/>
            <a:ext cx="420624" cy="420624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12140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63040" y="2039112"/>
            <a:ext cx="6766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  f(x) = (⅓)ˣ.  Identify the asymptote, domain, range, and whether it shows growth or decay.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463040" y="2359152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table with x = −2, −1, 0, 1, 2.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40080" y="2743200"/>
            <a:ext cx="786384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22960" y="2852928"/>
            <a:ext cx="420624" cy="420624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28529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463040" y="2770632"/>
            <a:ext cx="6766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$8,500 is invested at 4.2% compounded quarterly for 6 years. Find the account balance.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463040" y="3090672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 = P(1 + r/n)ⁿᵗ with n = 4.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40080" y="3474720"/>
            <a:ext cx="786384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822960" y="3584448"/>
            <a:ext cx="420624" cy="420624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35844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463040" y="3502152"/>
            <a:ext cx="6766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investment of $12,000 earns 5.8% compounded continuously. Find the value after 10 years.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463040" y="3822192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 = Peʳᵗ.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40080" y="4206240"/>
            <a:ext cx="786384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822960" y="4315968"/>
            <a:ext cx="420624" cy="420624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7" name="Text 25"/>
          <p:cNvSpPr/>
          <p:nvPr/>
        </p:nvSpPr>
        <p:spPr>
          <a:xfrm>
            <a:off x="822960" y="431596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463040" y="4233672"/>
            <a:ext cx="6766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bacteria culture starts with 500 cells and doubles every 3 hours. Write the model B(t) and find the population after 10 hours.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463040" y="4553712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Model: B(t) = 500 · 2^(t/3).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DEFINITION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640080" y="1005840"/>
            <a:ext cx="786384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40080" y="1005840"/>
            <a:ext cx="73152" cy="1554480"/>
          </a:xfrm>
          <a:prstGeom prst="rect">
            <a:avLst/>
          </a:prstGeom>
          <a:solidFill>
            <a:srgbClr val="F4845F"/>
          </a:solidFill>
          <a:ln/>
        </p:spPr>
      </p:sp>
      <p:sp>
        <p:nvSpPr>
          <p:cNvPr id="6" name="Text 4"/>
          <p:cNvSpPr/>
          <p:nvPr/>
        </p:nvSpPr>
        <p:spPr>
          <a:xfrm>
            <a:off x="1005840" y="109728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845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Exponential Function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005840" y="1508760"/>
            <a:ext cx="7315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 </a:t>
            </a:r>
            <a:pPr indent="0" marL="0">
              <a:buNone/>
            </a:pPr>
            <a:r>
              <a:rPr lang="en-US" sz="1500" b="1" i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pPr indent="0" marL="0">
              <a:buNone/>
            </a:pPr>
            <a:r>
              <a:rPr lang="en-US" sz="15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be a constant with </a:t>
            </a:r>
            <a:pPr indent="0" marL="0">
              <a:buNone/>
            </a:pPr>
            <a:r>
              <a:rPr lang="en-US" sz="1500" b="1" dirty="0">
                <a:solidFill>
                  <a:srgbClr val="F48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&gt; 0</a:t>
            </a:r>
            <a:pPr indent="0" marL="0">
              <a:buNone/>
            </a:pPr>
            <a:r>
              <a:rPr lang="en-US" sz="15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</a:t>
            </a:r>
            <a:pPr indent="0" marL="0">
              <a:buNone/>
            </a:pPr>
            <a:r>
              <a:rPr lang="en-US" sz="1500" b="1" dirty="0">
                <a:solidFill>
                  <a:srgbClr val="F48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≠ 1</a:t>
            </a:r>
            <a:pPr indent="0" marL="0">
              <a:buNone/>
            </a:pPr>
            <a:r>
              <a:rPr lang="en-US" sz="15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Then for any real number x, the function   </a:t>
            </a:r>
            <a:pPr indent="0" marL="0">
              <a:buNone/>
            </a:pPr>
            <a:r>
              <a:rPr lang="en-US" sz="2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f(x) = bˣ</a:t>
            </a:r>
            <a:pPr indent="0" marL="0">
              <a:buNone/>
            </a:pPr>
            <a:r>
              <a:rPr lang="en-US" sz="15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is an exponential function of base b.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40080" y="28803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Previously vs. Now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640080" y="3291840"/>
            <a:ext cx="374904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40080" y="3291840"/>
            <a:ext cx="3749040" cy="36576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329184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Power Function (variable base)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080" y="374904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f(x) = x²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40080" y="420624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varies, exponent is constant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754880" y="3291840"/>
            <a:ext cx="374904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754880" y="3291840"/>
            <a:ext cx="3749040" cy="365760"/>
          </a:xfrm>
          <a:prstGeom prst="rect">
            <a:avLst/>
          </a:prstGeom>
          <a:solidFill>
            <a:srgbClr val="F4845F"/>
          </a:solidFill>
          <a:ln/>
        </p:spPr>
      </p:sp>
      <p:sp>
        <p:nvSpPr>
          <p:cNvPr id="16" name="Text 14"/>
          <p:cNvSpPr/>
          <p:nvPr/>
        </p:nvSpPr>
        <p:spPr>
          <a:xfrm>
            <a:off x="4754880" y="329184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Exponential Function (variable exponent)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754880" y="374904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f(x) = 2ˣ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4754880" y="420624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is constant, exponent varies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EXAMPLE: GRAPHING  f(x) = 2ˣ</a:t>
            </a:r>
            <a:endParaRPr lang="en-US" sz="22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914400"/>
          <a:ext cx="7863840" cy="914400"/>
        </p:xfrm>
        <a:graphic>
          <a:graphicData uri="http://schemas.openxmlformats.org/drawingml/2006/table">
            <a:tbl>
              <a:tblPr/>
              <a:tblGrid>
                <a:gridCol w="1005840"/>
                <a:gridCol w="978408"/>
                <a:gridCol w="978408"/>
                <a:gridCol w="978408"/>
                <a:gridCol w="978408"/>
                <a:gridCol w="978408"/>
                <a:gridCol w="978408"/>
                <a:gridCol w="978408"/>
              </a:tblGrid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x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−3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−2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−1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3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0A1628"/>
                          </a:solidFill>
                        </a:rPr>
                        <a:t>f(x)=2ˣ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A1628"/>
                          </a:solidFill>
                        </a:rPr>
                        <a:t>⅛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A1628"/>
                          </a:solidFill>
                        </a:rPr>
                        <a:t>¼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A1628"/>
                          </a:solidFill>
                        </a:rPr>
                        <a:t>½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0A1628"/>
                          </a:solidFill>
                        </a:rPr>
                        <a:t>1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74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A1628"/>
                          </a:solidFill>
                        </a:rPr>
                        <a:t>2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A1628"/>
                          </a:solidFill>
                        </a:rPr>
                        <a:t>4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A1628"/>
                          </a:solidFill>
                        </a:rPr>
                        <a:t>8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</a:tr>
            </a:tbl>
          </a:graphicData>
        </a:graphic>
      </p:graphicFrame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874520"/>
            <a:ext cx="4389120" cy="292608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5303520" y="1874520"/>
            <a:ext cx="329184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5303520" y="1874520"/>
            <a:ext cx="64008" cy="292608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8" name="Text 4"/>
          <p:cNvSpPr/>
          <p:nvPr/>
        </p:nvSpPr>
        <p:spPr>
          <a:xfrm>
            <a:off x="5577840" y="196596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Observations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5577840" y="2331720"/>
            <a:ext cx="28346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y-intercept: (0, 1)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Horizontal asymptote: y = 0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positive (never touches x-axis)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Increasing for all x (b &gt; 1)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Domain: (−∞, ∞)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Range: (0, ∞)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TRY IT: TABLE FOR AN EXPONENTIAL FUNCTION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229600" y="320040"/>
            <a:ext cx="502920" cy="502920"/>
          </a:xfrm>
          <a:prstGeom prst="ellipse">
            <a:avLst/>
          </a:prstGeom>
          <a:solidFill>
            <a:srgbClr val="F9C74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02752" y="393192"/>
            <a:ext cx="365760" cy="3657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960120"/>
            <a:ext cx="7863840" cy="777240"/>
          </a:xfrm>
          <a:prstGeom prst="rect">
            <a:avLst/>
          </a:prstGeom>
          <a:solidFill>
            <a:srgbClr val="EDF6F9"/>
          </a:solidFill>
          <a:ln/>
        </p:spPr>
      </p:sp>
      <p:sp>
        <p:nvSpPr>
          <p:cNvPr id="7" name="Shape 4"/>
          <p:cNvSpPr/>
          <p:nvPr/>
        </p:nvSpPr>
        <p:spPr>
          <a:xfrm>
            <a:off x="640080" y="960120"/>
            <a:ext cx="64008" cy="777240"/>
          </a:xfrm>
          <a:prstGeom prst="rect">
            <a:avLst/>
          </a:prstGeom>
          <a:solidFill>
            <a:srgbClr val="F9C74F"/>
          </a:solidFill>
          <a:ln/>
        </p:spPr>
      </p:sp>
      <p:sp>
        <p:nvSpPr>
          <p:cNvPr id="8" name="Text 5"/>
          <p:cNvSpPr/>
          <p:nvPr/>
        </p:nvSpPr>
        <p:spPr>
          <a:xfrm>
            <a:off x="914400" y="96012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function f is defined by   f(x) = (¼)ˣ.   Find f(x) for each x-value in the table.</a:t>
            </a:r>
            <a:endParaRPr lang="en-US" sz="14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371600" y="2103120"/>
          <a:ext cx="6400800" cy="914400"/>
        </p:xfrm>
        <a:graphic>
          <a:graphicData uri="http://schemas.openxmlformats.org/drawingml/2006/table">
            <a:tbl>
              <a:tblPr/>
              <a:tblGrid>
                <a:gridCol w="1069848"/>
                <a:gridCol w="1069848"/>
                <a:gridCol w="1069848"/>
                <a:gridCol w="1069848"/>
                <a:gridCol w="1069848"/>
                <a:gridCol w="1069848"/>
              </a:tblGrid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x</a:t>
                      </a:r>
                      <a:endParaRPr lang="en-US" sz="15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−2</a:t>
                      </a:r>
                      <a:endParaRPr lang="en-US" sz="15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−1</a:t>
                      </a:r>
                      <a:endParaRPr lang="en-US" sz="15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0</a:t>
                      </a:r>
                      <a:endParaRPr lang="en-US" sz="15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5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5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0A1628"/>
                          </a:solidFill>
                        </a:rPr>
                        <a:t>f(x)</a:t>
                      </a:r>
                      <a:endParaRPr lang="en-US" sz="15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4A6FA5"/>
                          </a:solidFill>
                        </a:rPr>
                        <a:t>?</a:t>
                      </a:r>
                      <a:endParaRPr lang="en-US" sz="18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4A6FA5"/>
                          </a:solidFill>
                        </a:rPr>
                        <a:t>?</a:t>
                      </a:r>
                      <a:endParaRPr lang="en-US" sz="18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4A6FA5"/>
                          </a:solidFill>
                        </a:rPr>
                        <a:t>?</a:t>
                      </a:r>
                      <a:endParaRPr lang="en-US" sz="18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4A6FA5"/>
                          </a:solidFill>
                        </a:rPr>
                        <a:t>?</a:t>
                      </a:r>
                      <a:endParaRPr lang="en-US" sz="18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4A6FA5"/>
                          </a:solidFill>
                        </a:rPr>
                        <a:t>?</a:t>
                      </a:r>
                      <a:endParaRPr lang="en-US" sz="18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 6"/>
          <p:cNvSpPr/>
          <p:nvPr/>
        </p:nvSpPr>
        <p:spPr>
          <a:xfrm>
            <a:off x="640080" y="438912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and try this before advancing!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TRY IT: TABLE FOR AN EXPONENTIAL FUNCTION</a:t>
            </a:r>
            <a:endParaRPr lang="en-US" sz="2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21040" y="347472"/>
            <a:ext cx="411480" cy="4114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0080" y="960120"/>
            <a:ext cx="7863840" cy="777240"/>
          </a:xfrm>
          <a:prstGeom prst="rect">
            <a:avLst/>
          </a:prstGeom>
          <a:solidFill>
            <a:srgbClr val="EDF6F9"/>
          </a:solidFill>
          <a:ln/>
        </p:spPr>
      </p:sp>
      <p:sp>
        <p:nvSpPr>
          <p:cNvPr id="6" name="Shape 3"/>
          <p:cNvSpPr/>
          <p:nvPr/>
        </p:nvSpPr>
        <p:spPr>
          <a:xfrm>
            <a:off x="640080" y="960120"/>
            <a:ext cx="64008" cy="777240"/>
          </a:xfrm>
          <a:prstGeom prst="rect">
            <a:avLst/>
          </a:prstGeom>
          <a:solidFill>
            <a:srgbClr val="F9C74F"/>
          </a:solidFill>
          <a:ln/>
        </p:spPr>
      </p:sp>
      <p:sp>
        <p:nvSpPr>
          <p:cNvPr id="7" name="Text 4"/>
          <p:cNvSpPr/>
          <p:nvPr/>
        </p:nvSpPr>
        <p:spPr>
          <a:xfrm>
            <a:off x="914400" y="96012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function f is defined by   f(x) = (¼)ˣ.   Find f(x) for each x-value in the table.</a:t>
            </a:r>
            <a:endParaRPr lang="en-US" sz="14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828800"/>
          <a:ext cx="4572000" cy="914400"/>
        </p:xfrm>
        <a:graphic>
          <a:graphicData uri="http://schemas.openxmlformats.org/drawingml/2006/table">
            <a:tbl>
              <a:tblPr/>
              <a:tblGrid>
                <a:gridCol w="758952"/>
                <a:gridCol w="758952"/>
                <a:gridCol w="758952"/>
                <a:gridCol w="758952"/>
                <a:gridCol w="758952"/>
                <a:gridCol w="758952"/>
              </a:tblGrid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x</a:t>
                      </a:r>
                      <a:endParaRPr lang="en-US" sz="15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−2</a:t>
                      </a:r>
                      <a:endParaRPr lang="en-US" sz="15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−1</a:t>
                      </a:r>
                      <a:endParaRPr lang="en-US" sz="15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0</a:t>
                      </a:r>
                      <a:endParaRPr lang="en-US" sz="15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5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5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0A1628"/>
                          </a:solidFill>
                        </a:rPr>
                        <a:t>f(x)</a:t>
                      </a:r>
                      <a:endParaRPr lang="en-US" sz="15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4845F"/>
                          </a:solidFill>
                        </a:rPr>
                        <a:t>16</a:t>
                      </a:r>
                      <a:endParaRPr lang="en-US" sz="18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4845F"/>
                          </a:solidFill>
                        </a:rPr>
                        <a:t>4</a:t>
                      </a:r>
                      <a:endParaRPr lang="en-US" sz="18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4845F"/>
                          </a:solidFill>
                        </a:rPr>
                        <a:t>1</a:t>
                      </a:r>
                      <a:endParaRPr lang="en-US" sz="18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4845F"/>
                          </a:solidFill>
                        </a:rPr>
                        <a:t>¼</a:t>
                      </a:r>
                      <a:endParaRPr lang="en-US" sz="18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4845F"/>
                          </a:solidFill>
                        </a:rPr>
                        <a:t>1/16</a:t>
                      </a:r>
                      <a:endParaRPr lang="en-US" sz="18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520" y="1371600"/>
            <a:ext cx="3291840" cy="2286000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640080" y="3383280"/>
            <a:ext cx="786384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6"/>
          <p:cNvSpPr/>
          <p:nvPr/>
        </p:nvSpPr>
        <p:spPr>
          <a:xfrm>
            <a:off x="640080" y="3383280"/>
            <a:ext cx="64008" cy="150876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2" name="Text 7"/>
          <p:cNvSpPr/>
          <p:nvPr/>
        </p:nvSpPr>
        <p:spPr>
          <a:xfrm>
            <a:off x="914400" y="34290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Step-by-Step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914400" y="370332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f(−2) = (¼)⁻² = 4² = 16          f(−1) = (¼)⁻¹ = 4¹ = 4          f(0) = (¼)⁰ = 1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f(1) = (¼)¹ = 0.25                    f(2) = (¼)² = 1/16 = 0.0625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Pattern: As x increases, f(x) decreases — this is exponential decay (base 0 &lt; b &lt; 1).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TRY IT: GRAPH  f(x) = 3ˣ  AND ITS ASYMPTOTE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229600" y="320040"/>
            <a:ext cx="502920" cy="502920"/>
          </a:xfrm>
          <a:prstGeom prst="ellipse">
            <a:avLst/>
          </a:prstGeom>
          <a:solidFill>
            <a:srgbClr val="F9C74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02752" y="393192"/>
            <a:ext cx="365760" cy="3657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960120"/>
            <a:ext cx="7863840" cy="777240"/>
          </a:xfrm>
          <a:prstGeom prst="rect">
            <a:avLst/>
          </a:prstGeom>
          <a:solidFill>
            <a:srgbClr val="EDF6F9"/>
          </a:solidFill>
          <a:ln/>
        </p:spPr>
      </p:sp>
      <p:sp>
        <p:nvSpPr>
          <p:cNvPr id="7" name="Shape 4"/>
          <p:cNvSpPr/>
          <p:nvPr/>
        </p:nvSpPr>
        <p:spPr>
          <a:xfrm>
            <a:off x="640080" y="960120"/>
            <a:ext cx="64008" cy="777240"/>
          </a:xfrm>
          <a:prstGeom prst="rect">
            <a:avLst/>
          </a:prstGeom>
          <a:solidFill>
            <a:srgbClr val="F9C74F"/>
          </a:solidFill>
          <a:ln/>
        </p:spPr>
      </p:sp>
      <p:sp>
        <p:nvSpPr>
          <p:cNvPr id="8" name="Text 5"/>
          <p:cNvSpPr/>
          <p:nvPr/>
        </p:nvSpPr>
        <p:spPr>
          <a:xfrm>
            <a:off x="914400" y="96012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 five points on the graph of f(x) = 3ˣ and draw the asymptote.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210312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table of values, plot the points, and identify the horizontal asymptote.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40080" y="438912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and try this before advancing!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SOLUTION: GRAPH  f(x) = 3ˣ</a:t>
            </a:r>
            <a:endParaRPr lang="en-US" sz="2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21040" y="347472"/>
            <a:ext cx="411480" cy="411480"/>
          </a:xfrm>
          <a:prstGeom prst="rect">
            <a:avLst/>
          </a:prstGeom>
        </p:spPr>
      </p:pic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914400"/>
          <a:ext cx="4572000" cy="914400"/>
        </p:xfrm>
        <a:graphic>
          <a:graphicData uri="http://schemas.openxmlformats.org/drawingml/2006/table">
            <a:tbl>
              <a:tblPr/>
              <a:tblGrid>
                <a:gridCol w="758952"/>
                <a:gridCol w="758952"/>
                <a:gridCol w="758952"/>
                <a:gridCol w="758952"/>
                <a:gridCol w="758952"/>
                <a:gridCol w="758952"/>
              </a:tblGrid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x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−2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−1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0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A1628"/>
                          </a:solidFill>
                        </a:rPr>
                        <a:t>f(x)</a:t>
                      </a:r>
                      <a:endParaRPr lang="en-US" sz="13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4845F"/>
                          </a:solidFill>
                        </a:rPr>
                        <a:t>1/9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4845F"/>
                          </a:solidFill>
                        </a:rPr>
                        <a:t>1/3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4845F"/>
                          </a:solidFill>
                        </a:rPr>
                        <a:t>1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4845F"/>
                          </a:solidFill>
                        </a:rPr>
                        <a:t>3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4845F"/>
                          </a:solidFill>
                        </a:rPr>
                        <a:t>9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54480"/>
            <a:ext cx="4754880" cy="32004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5486400" y="914400"/>
            <a:ext cx="3108960" cy="3840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3"/>
          <p:cNvSpPr/>
          <p:nvPr/>
        </p:nvSpPr>
        <p:spPr>
          <a:xfrm>
            <a:off x="5486400" y="914400"/>
            <a:ext cx="64008" cy="384048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9" name="Text 4"/>
          <p:cNvSpPr/>
          <p:nvPr/>
        </p:nvSpPr>
        <p:spPr>
          <a:xfrm>
            <a:off x="5760720" y="100584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Features</a:t>
            </a:r>
            <a:endParaRPr lang="en-US" sz="1400" dirty="0"/>
          </a:p>
        </p:txBody>
      </p:sp>
      <p:sp>
        <p:nvSpPr>
          <p:cNvPr id="10" name="Text 5"/>
          <p:cNvSpPr/>
          <p:nvPr/>
        </p:nvSpPr>
        <p:spPr>
          <a:xfrm>
            <a:off x="5760720" y="1371600"/>
            <a:ext cx="26517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1200" b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points: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(−2, 1/9), (−1, 1/3), (0, 1), (1, 3), (2, 9)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b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Horizontal asymptote: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F484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= 0  (the x-axis)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Domain: (−∞, ∞)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Range: (0, ∞)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y-intercept: (0, 1)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Increasing (b = 3 &gt; 1)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100" i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Steeper than 2ˣ because the base is larger.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4.2 – Exponential Functions</dc:title>
  <dc:subject>PptxGenJS Presentation</dc:subject>
  <dc:creator>Math Department</dc:creator>
  <cp:lastModifiedBy>Math Department</cp:lastModifiedBy>
  <cp:revision>1</cp:revision>
  <dcterms:created xsi:type="dcterms:W3CDTF">2026-02-20T19:07:35Z</dcterms:created>
  <dcterms:modified xsi:type="dcterms:W3CDTF">2026-02-20T19:07:35Z</dcterms:modified>
</cp:coreProperties>
</file>