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95a84c404664a37" /><Relationship Type="http://schemas.openxmlformats.org/officeDocument/2006/relationships/extended-properties" Target="/docProps/app.xml" Id="R4e8dc9fd5e3f442b" /><Relationship Type="http://schemas.openxmlformats.org/officeDocument/2006/relationships/officeDocument" Target="/ppt/presentation.xml" Id="R67043482a9cf43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4099fa79624aa4"/>
  </p:sldMasterIdLst>
  <p:notesMasterIdLst>
    <p:notesMasterId xmlns:r="http://schemas.openxmlformats.org/officeDocument/2006/relationships" r:id="R8b35cc871ec7443c"/>
  </p:notesMasterIdLst>
  <p:sldIdLst>
    <p:sldId xmlns:r="http://schemas.openxmlformats.org/officeDocument/2006/relationships" id="256" r:id="R6c6141a99a9f46e1"/>
    <p:sldId xmlns:r="http://schemas.openxmlformats.org/officeDocument/2006/relationships" id="257" r:id="Re08aa8ef9c4c4d2d"/>
    <p:sldId xmlns:r="http://schemas.openxmlformats.org/officeDocument/2006/relationships" id="258" r:id="Rf5c8c11fcfb74d0d"/>
    <p:sldId xmlns:r="http://schemas.openxmlformats.org/officeDocument/2006/relationships" id="259" r:id="Rf86499231acb4446"/>
    <p:sldId xmlns:r="http://schemas.openxmlformats.org/officeDocument/2006/relationships" id="260" r:id="Rfb38c0c9af0a41f4"/>
    <p:sldId xmlns:r="http://schemas.openxmlformats.org/officeDocument/2006/relationships" id="261" r:id="Rb3d956ee98784b5f"/>
    <p:sldId xmlns:r="http://schemas.openxmlformats.org/officeDocument/2006/relationships" id="262" r:id="Re411771451894ba0"/>
    <p:sldId xmlns:r="http://schemas.openxmlformats.org/officeDocument/2006/relationships" id="263" r:id="R37ff7592178447e9"/>
    <p:sldId xmlns:r="http://schemas.openxmlformats.org/officeDocument/2006/relationships" id="264" r:id="Rc06c0a70e156491b"/>
    <p:sldId xmlns:r="http://schemas.openxmlformats.org/officeDocument/2006/relationships" id="265" r:id="Ra458d112d710439c"/>
    <p:sldId xmlns:r="http://schemas.openxmlformats.org/officeDocument/2006/relationships" id="266" r:id="R6f05fad8ce0e4324"/>
    <p:sldId xmlns:r="http://schemas.openxmlformats.org/officeDocument/2006/relationships" id="267" r:id="Rdef2193f527a4edb"/>
    <p:sldId xmlns:r="http://schemas.openxmlformats.org/officeDocument/2006/relationships" id="268" r:id="R44524821a6424038"/>
    <p:sldId xmlns:r="http://schemas.openxmlformats.org/officeDocument/2006/relationships" id="269" r:id="R7b074f4c10164926"/>
    <p:sldId xmlns:r="http://schemas.openxmlformats.org/officeDocument/2006/relationships" id="270" r:id="R9cf6d367e42d4723"/>
    <p:sldId xmlns:r="http://schemas.openxmlformats.org/officeDocument/2006/relationships" id="271" r:id="Rc66ce865a1924404"/>
    <p:sldId xmlns:r="http://schemas.openxmlformats.org/officeDocument/2006/relationships" id="272" r:id="R5fecc54ee32b470a"/>
    <p:sldId xmlns:r="http://schemas.openxmlformats.org/officeDocument/2006/relationships" id="273" r:id="Rf5b2ce631f904541"/>
    <p:sldId xmlns:r="http://schemas.openxmlformats.org/officeDocument/2006/relationships" id="274" r:id="R3903fa69a3844f73"/>
    <p:sldId xmlns:r="http://schemas.openxmlformats.org/officeDocument/2006/relationships" id="275" r:id="Ra8b6a0f0f70c47c8"/>
    <p:sldId xmlns:r="http://schemas.openxmlformats.org/officeDocument/2006/relationships" id="276" r:id="R4972240d8b9a4b61"/>
    <p:sldId xmlns:r="http://schemas.openxmlformats.org/officeDocument/2006/relationships" id="277" r:id="Rb727acd280d440e2"/>
    <p:sldId xmlns:r="http://schemas.openxmlformats.org/officeDocument/2006/relationships" id="278" r:id="Rb076bdb56ec14320"/>
    <p:sldId xmlns:r="http://schemas.openxmlformats.org/officeDocument/2006/relationships" id="279" r:id="R1583dadd9c31441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311a0eb36c14547" /><Relationship Type="http://schemas.openxmlformats.org/officeDocument/2006/relationships/slideMaster" Target="/ppt/slideMasters/slideMaster1.xml" Id="Ref4099fa79624aa4" /><Relationship Type="http://schemas.openxmlformats.org/officeDocument/2006/relationships/notesMaster" Target="/ppt/notesMasters/notesMaster1.xml" Id="R8b35cc871ec7443c" /><Relationship Type="http://schemas.openxmlformats.org/officeDocument/2006/relationships/presProps" Target="/ppt/presProps.xml" Id="R7716693ec4564982" /><Relationship Type="http://schemas.openxmlformats.org/officeDocument/2006/relationships/tableStyles" Target="/ppt/tableStyles.xml" Id="R391e9e94f33e4610" /><Relationship Type="http://schemas.openxmlformats.org/officeDocument/2006/relationships/slide" Target="/ppt/slides/slide1.xml" Id="R6c6141a99a9f46e1" /><Relationship Type="http://schemas.openxmlformats.org/officeDocument/2006/relationships/slide" Target="/ppt/slides/slide2.xml" Id="Re08aa8ef9c4c4d2d" /><Relationship Type="http://schemas.openxmlformats.org/officeDocument/2006/relationships/slide" Target="/ppt/slides/slide3.xml" Id="Rf5c8c11fcfb74d0d" /><Relationship Type="http://schemas.openxmlformats.org/officeDocument/2006/relationships/slide" Target="/ppt/slides/slide4.xml" Id="Rf86499231acb4446" /><Relationship Type="http://schemas.openxmlformats.org/officeDocument/2006/relationships/slide" Target="/ppt/slides/slide5.xml" Id="Rfb38c0c9af0a41f4" /><Relationship Type="http://schemas.openxmlformats.org/officeDocument/2006/relationships/slide" Target="/ppt/slides/slide6.xml" Id="Rb3d956ee98784b5f" /><Relationship Type="http://schemas.openxmlformats.org/officeDocument/2006/relationships/slide" Target="/ppt/slides/slide7.xml" Id="Re411771451894ba0" /><Relationship Type="http://schemas.openxmlformats.org/officeDocument/2006/relationships/slide" Target="/ppt/slides/slide8.xml" Id="R37ff7592178447e9" /><Relationship Type="http://schemas.openxmlformats.org/officeDocument/2006/relationships/slide" Target="/ppt/slides/slide9.xml" Id="Rc06c0a70e156491b" /><Relationship Type="http://schemas.openxmlformats.org/officeDocument/2006/relationships/slide" Target="/ppt/slides/slide10.xml" Id="Ra458d112d710439c" /><Relationship Type="http://schemas.openxmlformats.org/officeDocument/2006/relationships/slide" Target="/ppt/slides/slide11.xml" Id="R6f05fad8ce0e4324" /><Relationship Type="http://schemas.openxmlformats.org/officeDocument/2006/relationships/slide" Target="/ppt/slides/slide12.xml" Id="Rdef2193f527a4edb" /><Relationship Type="http://schemas.openxmlformats.org/officeDocument/2006/relationships/slide" Target="/ppt/slides/slide13.xml" Id="R44524821a6424038" /><Relationship Type="http://schemas.openxmlformats.org/officeDocument/2006/relationships/slide" Target="/ppt/slides/slide14.xml" Id="R7b074f4c10164926" /><Relationship Type="http://schemas.openxmlformats.org/officeDocument/2006/relationships/slide" Target="/ppt/slides/slide15.xml" Id="R9cf6d367e42d4723" /><Relationship Type="http://schemas.openxmlformats.org/officeDocument/2006/relationships/slide" Target="/ppt/slides/slide16.xml" Id="Rc66ce865a1924404" /><Relationship Type="http://schemas.openxmlformats.org/officeDocument/2006/relationships/slide" Target="/ppt/slides/slide17.xml" Id="R5fecc54ee32b470a" /><Relationship Type="http://schemas.openxmlformats.org/officeDocument/2006/relationships/slide" Target="/ppt/slides/slide18.xml" Id="Rf5b2ce631f904541" /><Relationship Type="http://schemas.openxmlformats.org/officeDocument/2006/relationships/slide" Target="/ppt/slides/slide19.xml" Id="R3903fa69a3844f73" /><Relationship Type="http://schemas.openxmlformats.org/officeDocument/2006/relationships/slide" Target="/ppt/slides/slide20.xml" Id="Ra8b6a0f0f70c47c8" /><Relationship Type="http://schemas.openxmlformats.org/officeDocument/2006/relationships/slide" Target="/ppt/slides/slide21.xml" Id="R4972240d8b9a4b61" /><Relationship Type="http://schemas.openxmlformats.org/officeDocument/2006/relationships/slide" Target="/ppt/slides/slide22.xml" Id="Rb727acd280d440e2" /><Relationship Type="http://schemas.openxmlformats.org/officeDocument/2006/relationships/slide" Target="/ppt/slides/slide23.xml" Id="Rb076bdb56ec14320" /><Relationship Type="http://schemas.openxmlformats.org/officeDocument/2006/relationships/slide" Target="/ppt/slides/slide24.xml" Id="R1583dadd9c31441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fc44291c65a455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56224f42ecd48ee" /><Relationship Type="http://schemas.openxmlformats.org/officeDocument/2006/relationships/notesMaster" Target="/ppt/notesMasters/notesMaster1.xml" Id="Re1cc98e5842b450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09cb11c9656484f" /><Relationship Type="http://schemas.openxmlformats.org/officeDocument/2006/relationships/notesMaster" Target="/ppt/notesMasters/notesMaster1.xml" Id="Rea4b0cc0cecb4bc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4a72ce4498b4ffe" /><Relationship Type="http://schemas.openxmlformats.org/officeDocument/2006/relationships/notesMaster" Target="/ppt/notesMasters/notesMaster1.xml" Id="Rd1e744cfa96b4a0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c765d4edc7a449f" /><Relationship Type="http://schemas.openxmlformats.org/officeDocument/2006/relationships/notesMaster" Target="/ppt/notesMasters/notesMaster1.xml" Id="Rc91c3f992b99473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6f2503835b9471f" /><Relationship Type="http://schemas.openxmlformats.org/officeDocument/2006/relationships/notesMaster" Target="/ppt/notesMasters/notesMaster1.xml" Id="R834f2fbb43bd462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22bfb90585f4e35" /><Relationship Type="http://schemas.openxmlformats.org/officeDocument/2006/relationships/notesMaster" Target="/ppt/notesMasters/notesMaster1.xml" Id="R09e19ea26b9e421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4a6af940e2c461f" /><Relationship Type="http://schemas.openxmlformats.org/officeDocument/2006/relationships/notesMaster" Target="/ppt/notesMasters/notesMaster1.xml" Id="Rb99ebb7a98494a2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364bbb1079e4f01" /><Relationship Type="http://schemas.openxmlformats.org/officeDocument/2006/relationships/notesMaster" Target="/ppt/notesMasters/notesMaster1.xml" Id="R3005a9ba0d944f6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4a9b4cbbb959424c" /><Relationship Type="http://schemas.openxmlformats.org/officeDocument/2006/relationships/notesMaster" Target="/ppt/notesMasters/notesMaster1.xml" Id="Ra043bab9037a4cf7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0e770116e76243ae" /><Relationship Type="http://schemas.openxmlformats.org/officeDocument/2006/relationships/notesMaster" Target="/ppt/notesMasters/notesMaster1.xml" Id="R2f31b03836cd4a33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3a6522f81f514b36" /><Relationship Type="http://schemas.openxmlformats.org/officeDocument/2006/relationships/notesMaster" Target="/ppt/notesMasters/notesMaster1.xml" Id="R88f36ee7d7344b3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000708d91184ed2" /><Relationship Type="http://schemas.openxmlformats.org/officeDocument/2006/relationships/notesMaster" Target="/ppt/notesMasters/notesMaster1.xml" Id="R253c4866efc34b7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f7af0821f4b24310" /><Relationship Type="http://schemas.openxmlformats.org/officeDocument/2006/relationships/notesMaster" Target="/ppt/notesMasters/notesMaster1.xml" Id="R76819f10aee34836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b661949d23444eef" /><Relationship Type="http://schemas.openxmlformats.org/officeDocument/2006/relationships/notesMaster" Target="/ppt/notesMasters/notesMaster1.xml" Id="R31f2a7848c124188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b3a7f8e1062b4677" /><Relationship Type="http://schemas.openxmlformats.org/officeDocument/2006/relationships/notesMaster" Target="/ppt/notesMasters/notesMaster1.xml" Id="R7264a444e7a54c0a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4e43320e864c46f8" /><Relationship Type="http://schemas.openxmlformats.org/officeDocument/2006/relationships/notesMaster" Target="/ppt/notesMasters/notesMaster1.xml" Id="R5016179a5adb4812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7a0231dbd77e4930" /><Relationship Type="http://schemas.openxmlformats.org/officeDocument/2006/relationships/notesMaster" Target="/ppt/notesMasters/notesMaster1.xml" Id="R52673ce0886542e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00aa208df8142c2" /><Relationship Type="http://schemas.openxmlformats.org/officeDocument/2006/relationships/notesMaster" Target="/ppt/notesMasters/notesMaster1.xml" Id="R290fa07ccec8442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4b985f6db4d4f4e" /><Relationship Type="http://schemas.openxmlformats.org/officeDocument/2006/relationships/notesMaster" Target="/ppt/notesMasters/notesMaster1.xml" Id="Refe4f46bdccc436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838788298394221" /><Relationship Type="http://schemas.openxmlformats.org/officeDocument/2006/relationships/notesMaster" Target="/ppt/notesMasters/notesMaster1.xml" Id="Re037769ab1bf494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a3c3722edaf4f51" /><Relationship Type="http://schemas.openxmlformats.org/officeDocument/2006/relationships/notesMaster" Target="/ppt/notesMasters/notesMaster1.xml" Id="R080b8783be9848e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ae1310d2ecd44d7" /><Relationship Type="http://schemas.openxmlformats.org/officeDocument/2006/relationships/notesMaster" Target="/ppt/notesMasters/notesMaster1.xml" Id="R72bfb9658bd8478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793224dc584454d" /><Relationship Type="http://schemas.openxmlformats.org/officeDocument/2006/relationships/notesMaster" Target="/ppt/notesMasters/notesMaster1.xml" Id="R7809d20204c943b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99709b6158942ef" /><Relationship Type="http://schemas.openxmlformats.org/officeDocument/2006/relationships/notesMaster" Target="/ppt/notesMasters/notesMaster1.xml" Id="R7f4da3162c044a8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BEFORE CLASS: This revised lesson teaches quadratics with leading coefficient not 1. Prepare only E1, E2, H1 in Top Hat; replace the old questions, whose IDs were reused. Print the two-page combined handout duplex, long-edge flip: one sheet per student, no separate exit slip. Students may instead annotate/fill the PDF or use their own notebook. No new accounts or in-class ALEKS switch. If collecting the sheet, allow a photo of notes first and return it next class. Digital work needs an existing submission process; the PDF does not submit automatically. Start the 50-minute clock on slide 2.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The prerequisite is factoring by grouping, not LCD construction. Rational expressions and LCD work are optional follow-up, not part of this 50-minute core. This changes lecture emphasis, not the published R.1-R.5 quiz coverage or Canvas dates.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18:00–20:00. Correct B: 4(−3)=−12 and4+(−3)=1. A and D preserve the middle coefficient but their pair products are wrong for grouping; C has correct product but reverses the middle sign. At ≥85%, ask for one justification; at70–84%, brief partner explanation and revote; below70%, list signed factor pairs during W2. Use actual respondent count. Protect P3 and exit; shorten partner discussion by at most two minutes if needed.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KEY: B · 4 and −3: product −12, sum 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20:00–23:00. Use H1 pair4,−3. Group6x²+4x and−3x−2. The second group is −1(3x+2), NOT −1(3x−2). Distribute the−1 aloud to verify both signs. Students record W2. If they split−3x first instead, 3x(2x−1)+2(2x−1) is also valid.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23:00–26:00. Both groups must contain exactly3x+2, including its signs. Take that common factor once: (2x−1)(3x+2). Expand6x²+4x−3x−2. If binomials do not match, distribute each group and check both pair conditions; do not force a common factor.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26:00–30:00. Factor3 first. Compute ac on the remaining2x²+5x+3, so ac=6, not54. Use2and3, then split and group INSIDE the outside3. Keep that3 through every line. Ask students to explain why the final answer needs the3. This addresses31% ALEKS progress on taking out a constant before factoring.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30:00–33:00. One minute individually, then alternate explanations: partnerA GCF and signed pair; partnerB splitting and common binomial. Both write. ac=6,sum−5 inside the3. Use−2and−3. If H1 needs repair, shorten partner discussion, not the independent exit. No answer visible on this slide.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33:00–35:00. Inside the3, ac6,sum−5 gives−2,−3. The last group−3x+3=−3(x−1). Final3(2x−3)(x−1). Check inside2x²−5x+3 and then distribute3. Reverse split order is valid; accept3[x(2x−3)−1(2x−3)].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35:00–39:00. Three minutes alone, then teacher checks written work while circulating. No common GCF. ac−12,sum−4 gives−6,+2. Answer(2x+1)(2x−3). Require split and grouping lines. If stuck, prompt only: What product? What sum? Keep the solution off screen until the next slide.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39:00–41:00. ac−12,sum−4 gives−6and2. 4x²−6x+2x−3=2x(2x−3)+1(2x−3)=(2x+1)(2x−3). Reverse split order yields2x(2x+1)−3(2x+1), equally valid. The coefficient of a lone binomial is1. Give one corrective comment; begin exit at41.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41:00–46:00. Independent, no notes or choices. Use the bottom of side2; cover earlier work. Factor6x²−7x−3 using middle-term splitting and grouping. ac−18,sum−7 gives−9and2. 6x²−9x+2x−3=3x(2x−3)+1(2x−3)=(3x+1)(2x−3). Accept either split order. Inspect pair, split, grouping, common binomial, and expansion. A final answer alone does not establish method fluency. Do not reveal key before collection.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KEY: 6x²−9x+2x−3 = 3x(2x−3)+1(2x−3) = (3x+1)(2x−3).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46:00–49:00. Fresh error-analysis item, on the same sheet. The student has factored−4x−2 incorrectly: −2(2x−1) expands to−4x+2. Correct to3x(2x+1)−2(2x+1), then(3x−2)(2x+1). Ask for one sentence explaining distribution of−2. Cover earlier notes. No answers revealed until work is submitted. Collect one sheet or use an existing digital process; allow a photo of notes first.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KEY: Use −2(2x+1), since −2(2x+1)=−4x−2. Result: (3x−2)(2x+1).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0:00–2:00. A prerequisite check, not a test of a method not yet taught. Write a pair, then vote. Correct C: 9·2=18 and 9+2=11. A has correct product but wrong sum. B has correct sum but wrong product. D has correct product but wrong sum/sign. Give 60 seconds, then collect votes; hide results until voting closes.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KEY: C · 9 and 2: product 18, sum 11.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49:00–50:00. Canvas remains the master schedule. ALEKS R.1–R.5 homework and Quiz1 due WedSep2,2:10PM; quiz in class on paper. Focus available ALEKS practice on grouping, nonmonic quadratic factoring, and taking out a constant first. Also complete full R.1–R.5 review: today does not cover all quiz topics. Use exit work to choose support before the quiz; do not silently change quiz coverage or dates. Slides21–24 are optional follow-up, not an additional block in today’s50minutes.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OPTIONAL follow-up; not part of the50-minute core. First factor denominator2x²+5x+3=(2x+3)(x+1) using pair2,3. Original restrictions−3/2,−1. Numerator6x²+11x+3=(3x+1)(2x+3). Cancel2x+3 only on the original domain. This connects today to Friday without implying LCD instruction is complete.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KEY: (3x+1)/(x+1), with x≠−3/2,−1.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OPTIONAL follow-up, not a claim this was taught in the50-minute core. Factor denominators2x²+5x+3=(2x+3)(x+1) and2x²+x−3=(2x+3)(x−1). LCD(2x+3)(x+1)(x−1). The common factor is used once at its highest required power. Original exclusions−3/2,−1,1. Use as the next lesson bridge or a review example.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KEY: LCD = (2x+3)(x+1)(x−1). Original exclusions: −3/2, −1, 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OPTIONAL follow-up only. First denominator(2x+3)(x+1), second(2x+3)(x−1). LCD(2x+3)(x+1)(x−1). First numerator becomesx−1, secondx+1; sum2x. Result2x/[(2x+3)(x+1)(x−1)], restrictions−3/2,−1,1. No cancellation remains. Keep separate from today’s required factoring exit.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KEY: 2x/[(2x+3)(x+1)(x−1)], with x≠−3/2,−1,1.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OPTIONAL extra practice. GCF2:2(6x²−x−2). Inside ac−12,sum−1 gives3,−4. 2[6x²+3x−4x−2]=2[3x(2x+1)−2(2x+1)]=2(3x−2)(2x+1). This extends X2 while preserving a GCF. Do not add it on top of the50-minute core.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KEY: 2[6x²+3x−4x−2] = 2[3x(2x+1)−2(2x+1)] = 2(3x−2)(2x+1).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2:00–4:00. Correct A. Treat the repeated binomial as one object: 3xB+1B=(3x+1)B. The last term has coefficient 1. B loses that term; C combines 3x and 1 as if they were like terms; D uses a product instead of the sum of outside coefficients. Write first, then vote. If weak, use a box in place of the binomial during slide 4.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KEY: A · (3x+1)(2x+3). The last binomial has coefficient 1.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4:00–6:00. Debrief entrance C/A. If E1 is weak, list factor pairs; if E2 is weak, use 3xB+B=(3x+1)B. Then name the routine. Find the GCF before computing ac for the remaining quadratic. Here we seek integer factors. If no integer pair works after a systematic search, do not force one; other methods are outside today’s core. Instructor thresholds are diagnostic, not grade rules.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6:00–8:00. Students follow W1. No common factor other than 1. a=6,b=11,c=3, so ac=18. E1 already supplied the prerequisite pair. The pair must satisfy both conditions, not just sum to b. The two orders 9,2 and 2,9 both work; this example uses 9 first.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8:00–11:00. Write the four-term line in full. It is the same polynomial because 9x+2x=11x. Group first two and last two terms. Pull 3x from the first pair and 1 from the second. Do not jump directly to the answer. Have students identify the identical 2x+3 factors before advancing.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11:00–13:00. Connect to E2: B=2x+3. Outside coefficients are 3x and 1, so their sum is 3x+1. Expand: 6x²+9x+2x+3=6x²+11x+3. This is the full check, not a single numerical substitution. Both orders of the split can give the same final factors.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13:00–16:00. Work individually for two minutes; then compare just the split with a neighbor. a=6,c=2 gives ac=12; sum7 gives 3 and4. Do not accept only a guessed final pair of binomials. Inspect the split line and grouping line. Either 3x+4x or 4x+3x works.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16:00–18:00. Pair3,4 is one choice: 6x²+3x+4x+2=3x(2x+1)+2(2x+1)=(3x+2)(2x+1). Reversing the pair gives 2x(3x+2)+1(3x+2), equally correct. Expand to verify. Ask a student to name the common binomial.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User-provided itemsReport.xlsx, class_progress C5, C31, C42, C44:C45, C47, C49, C52, C55:C56, C61 (08/31/2026 2:15 PM snapshot). DetailedProgress (1).xlsx, class_progress (history/participation context; no student data displayed). User-reported 08/28 entrance results. Course dates: 130Test1.html and theme.js, Canvas is master. Examples are original.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a85c3d1fc4a0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b67ea9fd9b64450" /><Relationship Type="http://schemas.openxmlformats.org/officeDocument/2006/relationships/slideLayout" Target="/ppt/slideLayouts/slideLayout1.xml" Id="R470b53eb8101458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0b53eb8101458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cffa8cf5a4e61" /><Relationship Type="http://schemas.openxmlformats.org/officeDocument/2006/relationships/notesSlide" Target="/ppt/notesSlides/notesSlide1.xml" Id="R0c36234ac503410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c07b3789b4ad8" /><Relationship Type="http://schemas.openxmlformats.org/officeDocument/2006/relationships/notesSlide" Target="/ppt/notesSlides/notesSlide10.xml" Id="R82b603e5ec0c45c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3c747a0f547bd" /><Relationship Type="http://schemas.openxmlformats.org/officeDocument/2006/relationships/notesSlide" Target="/ppt/notesSlides/notesSlide11.xml" Id="Rb64b98045993452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021217b78435a" /><Relationship Type="http://schemas.openxmlformats.org/officeDocument/2006/relationships/notesSlide" Target="/ppt/notesSlides/notesSlide12.xml" Id="Rc07ba2272a2e473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c603526f64322" /><Relationship Type="http://schemas.openxmlformats.org/officeDocument/2006/relationships/notesSlide" Target="/ppt/notesSlides/notesSlide13.xml" Id="Rda417b3cbe82436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636fd59df48ce" /><Relationship Type="http://schemas.openxmlformats.org/officeDocument/2006/relationships/notesSlide" Target="/ppt/notesSlides/notesSlide14.xml" Id="Rd358e99ee7084fd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5b5a0610547dc" /><Relationship Type="http://schemas.openxmlformats.org/officeDocument/2006/relationships/notesSlide" Target="/ppt/notesSlides/notesSlide15.xml" Id="R8575ebed5108427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0da029a67425d" /><Relationship Type="http://schemas.openxmlformats.org/officeDocument/2006/relationships/notesSlide" Target="/ppt/notesSlides/notesSlide16.xml" Id="Rc38adb2eb350475d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ec25d293e409a" /><Relationship Type="http://schemas.openxmlformats.org/officeDocument/2006/relationships/notesSlide" Target="/ppt/notesSlides/notesSlide17.xml" Id="R81b63627c88c4a38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0e854ea924403" /><Relationship Type="http://schemas.openxmlformats.org/officeDocument/2006/relationships/notesSlide" Target="/ppt/notesSlides/notesSlide18.xml" Id="R187dfbb397834d8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df92580964df6" /><Relationship Type="http://schemas.openxmlformats.org/officeDocument/2006/relationships/notesSlide" Target="/ppt/notesSlides/notesSlide19.xml" Id="R8406920b852c48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7bcd5544e42f7" /><Relationship Type="http://schemas.openxmlformats.org/officeDocument/2006/relationships/notesSlide" Target="/ppt/notesSlides/notesSlide2.xml" Id="Re48055d30b764826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892db42404064" /><Relationship Type="http://schemas.openxmlformats.org/officeDocument/2006/relationships/notesSlide" Target="/ppt/notesSlides/notesSlide20.xml" Id="Ra8c594c8660c4cfa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384045ec8495a" /><Relationship Type="http://schemas.openxmlformats.org/officeDocument/2006/relationships/notesSlide" Target="/ppt/notesSlides/notesSlide21.xml" Id="R31df9a2bf0da491d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ef6211abb4104" /><Relationship Type="http://schemas.openxmlformats.org/officeDocument/2006/relationships/notesSlide" Target="/ppt/notesSlides/notesSlide22.xml" Id="Refc01e18def442b6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2dbc238394bd1" /><Relationship Type="http://schemas.openxmlformats.org/officeDocument/2006/relationships/notesSlide" Target="/ppt/notesSlides/notesSlide23.xml" Id="R23ecea8f180a49d2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fed99df504237" /><Relationship Type="http://schemas.openxmlformats.org/officeDocument/2006/relationships/notesSlide" Target="/ppt/notesSlides/notesSlide24.xml" Id="R7b6f4b16d7c241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c5f4d9b0e4bd2" /><Relationship Type="http://schemas.openxmlformats.org/officeDocument/2006/relationships/notesSlide" Target="/ppt/notesSlides/notesSlide3.xml" Id="Ra41809d64b764f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ff0eea5eb4005" /><Relationship Type="http://schemas.openxmlformats.org/officeDocument/2006/relationships/notesSlide" Target="/ppt/notesSlides/notesSlide4.xml" Id="R6cedff6a8fdc4a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16d5fde754709" /><Relationship Type="http://schemas.openxmlformats.org/officeDocument/2006/relationships/notesSlide" Target="/ppt/notesSlides/notesSlide5.xml" Id="R8c0860371d0146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b6f2377034cc7" /><Relationship Type="http://schemas.openxmlformats.org/officeDocument/2006/relationships/notesSlide" Target="/ppt/notesSlides/notesSlide6.xml" Id="R9016ece99ad645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0ce00bfbc4b13" /><Relationship Type="http://schemas.openxmlformats.org/officeDocument/2006/relationships/notesSlide" Target="/ppt/notesSlides/notesSlide7.xml" Id="R243dba90a4c34c3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8736af9c34077" /><Relationship Type="http://schemas.openxmlformats.org/officeDocument/2006/relationships/notesSlide" Target="/ppt/notesSlides/notesSlide8.xml" Id="Rc87004cd661f4b8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5c15d703e404f" /><Relationship Type="http://schemas.openxmlformats.org/officeDocument/2006/relationships/notesSlide" Target="/ppt/notesSlides/notesSlide9.xml" Id="R71aab4e234ad438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text-1">
            <a:extLst xmlns:a="http://schemas.openxmlformats.org/drawingml/2006/main">
              <a:ext uri="{FF2B5EF4-FFF2-40B4-BE49-F238E27FC236}">
                <a16:creationId xmlns:a16="http://schemas.microsoft.com/office/drawing/2014/main" id="{3D967D71-DF4A-4954-A3F7-9259D8DE0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10972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MATH 130 · MONDAY, AUGUST 31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A8B9F096-6856-4330-BF63-727820D74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10953750" cy="2238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54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Split the middle term.</a:t>
            </a:r>
          </a:p>
          <a:p xmlns:a="http://schemas.openxmlformats.org/drawingml/2006/main">
            <a:pPr algn="l">
              <a:defRPr sz="54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Factor by grouping.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2312E5FC-5175-409D-A5E5-4F75523EA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91075"/>
            <a:ext cx="10572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For ax² + bx + c: product ac, sum b.</a:t>
            </a:r>
          </a:p>
          <a:p xmlns:a="http://schemas.openxmlformats.org/drawingml/2006/main">
            <a:pPr algn="l">
              <a:defRPr sz="25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Then split, group, factor, and check.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DB37362D-D435-4926-95D4-CDA836F28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8143AC4B-E667-4921-95F9-7EB86EAFE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51104481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ext-1">
            <a:extLst xmlns:a="http://schemas.openxmlformats.org/drawingml/2006/main">
              <a:ext uri="{FF2B5EF4-FFF2-40B4-BE49-F238E27FC236}">
                <a16:creationId xmlns:a16="http://schemas.microsoft.com/office/drawing/2014/main" id="{C6E44913-9770-45C3-B7DE-17AE296C5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Which split keeps both conditions?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F6CDA7FA-BBC4-45B5-A792-CF1F2C518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H1 · CHECKPOINT · TOP HAT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12A55A8F-897A-460E-8454-1C3F063D9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38375"/>
            <a:ext cx="5048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9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9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6x² + x − 2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1DD65552-F17E-49E8-A4E8-4144A40AD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50482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Product = −12</a:t>
            </a:r>
          </a:p>
          <a:p xmlns:a="http://schemas.openxmlformats.org/drawingml/2006/main">
            <a:pPr algn="l">
              <a:defRPr sz="30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Sum = 1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0AF93773-3F35-48C2-9293-39AEB8CD1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133600"/>
            <a:ext cx="4000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A.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C218585F-0BDA-4042-8D59-9820834D9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2133600"/>
            <a:ext cx="4857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22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6x² + 3x − 2x − 2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D944008E-9B6F-4DB7-A9F3-D6A28FF29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009900"/>
            <a:ext cx="4000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B.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BB0511EB-A57F-4A02-96F0-DBC424858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3009900"/>
            <a:ext cx="4857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22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6x² + 4x − 3x − 2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CE6F671C-3683-4355-A91E-231954F3E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886200"/>
            <a:ext cx="4000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C.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717362B5-FFB5-47CC-962C-02567F029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3886200"/>
            <a:ext cx="4857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22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6x² − 4x + 3x − 2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C5627BBA-522D-484D-AEA0-09B96D8E0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762500"/>
            <a:ext cx="4000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D.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B9F03ED0-D534-41EC-8EA3-61A72C62E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4762500"/>
            <a:ext cx="4857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22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6x² + 6x − 5x − 2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889BD69E-64DD-4FE9-9448-4CE278EC2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76DEADF9-D6E7-444D-97A6-F563DC19C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92640149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ext-1">
            <a:extLst xmlns:a="http://schemas.openxmlformats.org/drawingml/2006/main">
              <a:ext uri="{FF2B5EF4-FFF2-40B4-BE49-F238E27FC236}">
                <a16:creationId xmlns:a16="http://schemas.microsoft.com/office/drawing/2014/main" id="{13D77FC4-2B27-4F8C-9EE0-0EF1F5BA3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A negative group needs care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45AA6C50-4AF7-47C3-9A9B-03CF6CAF5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W2 · SPLIT → GROUP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BD2D0120-AA3C-4240-8CF0-A0ACA8755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10810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3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6x² + x − 2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38260FEF-155E-49D9-B65C-593AD5E1F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28925"/>
            <a:ext cx="10810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3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= 6x² + 4x − 3x − 2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303E2EE6-EA1F-4981-AB5D-131B98FB4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14750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3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= (6x² + 4x) + (−3x − 2)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4C248571-D399-4215-9479-983A22E46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67250"/>
            <a:ext cx="108108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0">
                <a:solidFill>
                  <a:srgbClr val="165DAD"/>
                </a:solidFill>
                <a:latin typeface="Cambria Math"/>
                <a:ea typeface="Cambria Math"/>
                <a:cs typeface="Cambria Math"/>
              </a:defRPr>
            </a:pPr>
            <a:r>
              <a:rPr sz="3300" b="0">
                <a:solidFill>
                  <a:srgbClr val="165DAD"/>
                </a:solidFill>
                <a:latin typeface="Cambria Math"/>
                <a:ea typeface="Cambria Math"/>
                <a:cs typeface="Cambria Math"/>
              </a:rPr>
              <a:t>= 2x(3x + 2) − 1(3x + 2)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283DEEC5-4911-4CA2-85F7-E30FC33FE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86425"/>
            <a:ext cx="106680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−1(3x + 2) = −3x − 2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EC8B20FA-3901-48A1-A0DD-261709279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43E11779-75C6-464A-8C9F-CDE774727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95284751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-1">
            <a:extLst xmlns:a="http://schemas.openxmlformats.org/drawingml/2006/main">
              <a:ext uri="{FF2B5EF4-FFF2-40B4-BE49-F238E27FC236}">
                <a16:creationId xmlns:a16="http://schemas.microsoft.com/office/drawing/2014/main" id="{06145B56-28F9-484C-9A61-A2D972938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Match the entire binomial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DEE75F84-FB84-4D79-BA70-492E5D97B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W2 · FACTOR → CHECK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F5F13A65-E56A-4D92-A305-0A4377FF4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109728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525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525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2x(3x + 2) − 1(3x + 2)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C083E912-D6C6-49BC-A772-18F36A2BE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57550"/>
            <a:ext cx="10858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165DAD"/>
                </a:solidFill>
                <a:latin typeface="Cambria Math"/>
                <a:ea typeface="Cambria Math"/>
                <a:cs typeface="Cambria Math"/>
              </a:defRPr>
            </a:pPr>
            <a:r>
              <a:rPr sz="3900" b="1">
                <a:solidFill>
                  <a:srgbClr val="165DAD"/>
                </a:solidFill>
                <a:latin typeface="Cambria Math"/>
                <a:ea typeface="Cambria Math"/>
                <a:cs typeface="Cambria Math"/>
              </a:rPr>
              <a:t>= (2x − 1)(3x + 2)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4F98A92C-FEAA-4EB0-A33D-5366CC544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86325"/>
            <a:ext cx="10858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27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Check: 6x² + 4x − 3x − 2 = 6x² + x − 2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61ACD99E-0ECC-4AAA-B404-BED6046FC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B48B82F7-3EAC-43D0-ACFC-598D68230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73682555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ext-1">
            <a:extLst xmlns:a="http://schemas.openxmlformats.org/drawingml/2006/main">
              <a:ext uri="{FF2B5EF4-FFF2-40B4-BE49-F238E27FC236}">
                <a16:creationId xmlns:a16="http://schemas.microsoft.com/office/drawing/2014/main" id="{4734CAD1-F828-4A71-B5F9-1ECED944E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Take out the GCF before ac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42FE342E-98A2-4735-BC7B-BF971879D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W3 · GCF FIRST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543B9212-7392-4751-8F2A-82230D00C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05000"/>
            <a:ext cx="10858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1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1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6x² + 15x + 9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E538D764-8369-4DA2-9982-4E76C4F39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10858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0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0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= 3(2x² + 5x + 3)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2B7AEB4B-6847-4526-9C74-036D6994F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33775"/>
            <a:ext cx="10858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0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0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= 3[2x² + 2x + 3x + 3]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406A76C0-12C6-44A7-83F4-EF8A7DD4B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43400"/>
            <a:ext cx="10858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0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0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= 3[2x(x + 1) + 3(x + 1)]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2FAC894E-C8C8-4488-9070-B120EDEE2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29225"/>
            <a:ext cx="10858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165DAD"/>
                </a:solidFill>
                <a:latin typeface="Cambria Math"/>
                <a:ea typeface="Cambria Math"/>
                <a:cs typeface="Cambria Math"/>
              </a:defRPr>
            </a:pPr>
            <a:r>
              <a:rPr sz="3300" b="1">
                <a:solidFill>
                  <a:srgbClr val="165DAD"/>
                </a:solidFill>
                <a:latin typeface="Cambria Math"/>
                <a:ea typeface="Cambria Math"/>
                <a:cs typeface="Cambria Math"/>
              </a:rPr>
              <a:t>= 3(2x + 3)(x + 1)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E0B63CB8-F3DE-4CBA-BB42-BADD0C676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4D77126F-7A79-4DC7-8D53-2A8695329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50376628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text-1">
            <a:extLst xmlns:a="http://schemas.openxmlformats.org/drawingml/2006/main">
              <a:ext uri="{FF2B5EF4-FFF2-40B4-BE49-F238E27FC236}">
                <a16:creationId xmlns:a16="http://schemas.microsoft.com/office/drawing/2014/main" id="{8A3896BD-D260-4B96-9118-B5AFF3E63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Explain every factoring step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5A7FCF16-E663-477B-90C1-EF18E977A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P2 · PARTNER PRACTICE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91B815CB-C681-428B-B68D-88917C7F9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10858500" cy="828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3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43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6x² − 15x + 9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605F4790-DABB-408A-A8AC-D9BDE5688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14800"/>
            <a:ext cx="108585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Take out the GCF first.</a:t>
            </a:r>
          </a:p>
          <a:p xmlns:a="http://schemas.openxmlformats.org/drawingml/2006/main">
            <a:pPr algn="l">
              <a:defRPr sz="2625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Use the quadratic that remains to find ac.</a:t>
            </a:r>
          </a:p>
          <a:p xmlns:a="http://schemas.openxmlformats.org/drawingml/2006/main">
            <a:pPr algn="l">
              <a:defRPr sz="2625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Split, group, factor, and expand to check.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183B9DFC-24A3-4A78-8862-416BC13BE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64CB0E24-1E2C-4124-9D61-E0BDCC681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19020260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ext-1">
            <a:extLst xmlns:a="http://schemas.openxmlformats.org/drawingml/2006/main">
              <a:ext uri="{FF2B5EF4-FFF2-40B4-BE49-F238E27FC236}">
                <a16:creationId xmlns:a16="http://schemas.microsoft.com/office/drawing/2014/main" id="{82217BE1-291C-4D46-8CC9-4FAE35EE2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Keep the GCF and the negative signs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572417F5-043E-4832-A3EF-78671D501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P2 · CHECK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BDCEE238-6662-484E-A2F9-4D19FAB46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10953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925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2925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6x² − 15x + 9 = 3(2x² − 5x + 3)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1EA8BF45-89DD-4990-B9FA-4D04F8E18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24175"/>
            <a:ext cx="108585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1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1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= 3[2x² − 2x − 3x + 3]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8828260B-DD1E-4DDC-8C08-C6FF9FC6A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76675"/>
            <a:ext cx="108585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1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1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= 3[2x(x − 1) − 3(x − 1)]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A3A6AA32-C0A1-41D3-A1DA-01E85AE00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10858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65DAD"/>
                </a:solidFill>
                <a:latin typeface="Cambria Math"/>
                <a:ea typeface="Cambria Math"/>
                <a:cs typeface="Cambria Math"/>
              </a:defRPr>
            </a:pPr>
            <a:r>
              <a:rPr sz="3600" b="1">
                <a:solidFill>
                  <a:srgbClr val="165DAD"/>
                </a:solidFill>
                <a:latin typeface="Cambria Math"/>
                <a:ea typeface="Cambria Math"/>
                <a:cs typeface="Cambria Math"/>
              </a:rPr>
              <a:t>= 3(2x − 3)(x − 1)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C184A497-0CD7-430B-93C2-42D691AE9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7458D951-3566-41C0-B351-4F8FEE7D7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69791038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text-1">
            <a:extLst xmlns:a="http://schemas.openxmlformats.org/drawingml/2006/main">
              <a:ext uri="{FF2B5EF4-FFF2-40B4-BE49-F238E27FC236}">
                <a16:creationId xmlns:a16="http://schemas.microsoft.com/office/drawing/2014/main" id="{7C6D1250-7285-4EFC-87AF-813C62FDA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Do the full method independently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FD7962A2-6E58-4D1F-BFA8-C333796A8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P3 · INDEPENDENT PRACTICE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67B05886-34E8-4E18-8633-63771ED75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76475"/>
            <a:ext cx="10858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3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43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4x² − 4x − 3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1F1FAE49-48D6-431C-87D3-345224D1A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67175"/>
            <a:ext cx="10858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Show the pair, the split, both groups,</a:t>
            </a:r>
          </a:p>
          <a:p xmlns:a="http://schemas.openxmlformats.org/drawingml/2006/main">
            <a:pPr algn="l">
              <a:defRPr sz="270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and the factored product.</a:t>
            </a:r>
          </a:p>
          <a:p xmlns:a="http://schemas.openxmlformats.org/drawingml/2006/main">
            <a:pPr algn="l">
              <a:defRPr sz="270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Expand to check your work.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4D202934-1BD8-4B01-91D3-804BBE644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2EAE7E27-3B10-43C3-9D1D-BBB9A0EE3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86746491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ext-1">
            <a:extLst xmlns:a="http://schemas.openxmlformats.org/drawingml/2006/main">
              <a:ext uri="{FF2B5EF4-FFF2-40B4-BE49-F238E27FC236}">
                <a16:creationId xmlns:a16="http://schemas.microsoft.com/office/drawing/2014/main" id="{B2F95022-7DF0-4039-81E4-B1CFBEE6F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Check each link in the method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B1A867DC-2334-4601-9AC0-23C87FD78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P3 · CHECK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F3F75C5A-9AC9-4656-8B18-6AC2DA40F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10858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3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4x² − 4x − 3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68979DF9-658F-4FE8-9BCA-16422D075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67025"/>
            <a:ext cx="10858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3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= 4x² − 6x + 2x − 3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AF3B1BEE-F161-4678-AA6E-52AE56D46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29050"/>
            <a:ext cx="10858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3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= 2x(2x − 3) + 1(2x − 3)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30E01DA9-D485-4260-B3CB-1673C8CA9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43475"/>
            <a:ext cx="10858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65DAD"/>
                </a:solidFill>
                <a:latin typeface="Cambria Math"/>
                <a:ea typeface="Cambria Math"/>
                <a:cs typeface="Cambria Math"/>
              </a:defRPr>
            </a:pPr>
            <a:r>
              <a:rPr sz="3600" b="1">
                <a:solidFill>
                  <a:srgbClr val="165DAD"/>
                </a:solidFill>
                <a:latin typeface="Cambria Math"/>
                <a:ea typeface="Cambria Math"/>
                <a:cs typeface="Cambria Math"/>
              </a:rPr>
              <a:t>= (2x + 1)(2x − 3)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00BB18CC-0D09-4AD7-8353-D0EFE0691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58613052-BC34-4AD1-9D1B-90241EA99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11441184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text-1">
            <a:extLst xmlns:a="http://schemas.openxmlformats.org/drawingml/2006/main">
              <a:ext uri="{FF2B5EF4-FFF2-40B4-BE49-F238E27FC236}">
                <a16:creationId xmlns:a16="http://schemas.microsoft.com/office/drawing/2014/main" id="{C2E28D81-1394-4491-AD56-D07CD8FEA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Show that you can use the method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103D37D9-581D-4C76-B7E1-C7314D07F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X1 · WRITTEN EXIT CHECK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22F003E9-9626-4063-BAE1-AAAE1BF1D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52650"/>
            <a:ext cx="10858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5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45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6x² − 7x − 3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CA40FF59-721E-4AA5-B14D-5FB421196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10025"/>
            <a:ext cx="10858500" cy="1609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Factor by splitting the middle term</a:t>
            </a:r>
          </a:p>
          <a:p xmlns:a="http://schemas.openxmlformats.org/drawingml/2006/main">
            <a:pPr algn="l">
              <a:defRPr sz="270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and then grouping. Show every step.</a:t>
            </a:r>
          </a:p>
          <a:p xmlns:a="http://schemas.openxmlformats.org/drawingml/2006/main">
            <a:pPr algn="l">
              <a:defRPr sz="270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Expand to check.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94A1ED03-9A9B-4B6E-B9A8-4CF5AB9D4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018EF31D-1109-426F-B2FA-D287ACE83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68472090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ext-1">
            <a:extLst xmlns:a="http://schemas.openxmlformats.org/drawingml/2006/main">
              <a:ext uri="{FF2B5EF4-FFF2-40B4-BE49-F238E27FC236}">
                <a16:creationId xmlns:a16="http://schemas.microsoft.com/office/drawing/2014/main" id="{861D52E3-DECA-4706-A1A9-27E17EEB8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Find and fix the sign error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04978EEB-AD9A-4D85-98B0-E2B264DE8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X2 · WRITTEN EXIT CHECK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7A520203-19E9-488A-8DB0-5AD10F7A9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0025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A student writes: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785D40D4-3A2A-45C5-9CC0-8235AE994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19400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3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6x² − x − 2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CED59C6E-34DA-4468-B4E0-77EA96B13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95700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3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= 3x(2x + 1) − 2(2x − 1)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472A002C-986B-4B4C-A607-F9702AF23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10150"/>
            <a:ext cx="10810875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Correct the grouping line. Then factor.</a:t>
            </a:r>
          </a:p>
          <a:p xmlns:a="http://schemas.openxmlformats.org/drawingml/2006/main">
            <a:pPr algn="l">
              <a:defRPr sz="25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Explain why the sign must change.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C8DDED74-9FF1-4B18-9BA5-137835C16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C5D28070-0DD9-4CFD-AEBD-02364267B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42889740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ext-1">
            <a:extLst xmlns:a="http://schemas.openxmlformats.org/drawingml/2006/main">
              <a:ext uri="{FF2B5EF4-FFF2-40B4-BE49-F238E27FC236}">
                <a16:creationId xmlns:a16="http://schemas.microsoft.com/office/drawing/2014/main" id="{44EB4729-49F6-43EF-8882-1CC5134E5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Find a product-and-sum pair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E1350250-D560-4C04-965E-775DA0CEB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E1 · ENTRANCE · TOP HAT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CD01E4BB-E442-4953-83CC-FA44DB636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4810125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Product = 18</a:t>
            </a:r>
          </a:p>
          <a:p xmlns:a="http://schemas.openxmlformats.org/drawingml/2006/main">
            <a:pPr algn="l">
              <a:defRPr sz="375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Sum = 11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14855682-5109-462E-883F-26D04F55F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67200"/>
            <a:ext cx="4857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Which pair satisfies</a:t>
            </a:r>
          </a:p>
          <a:p xmlns:a="http://schemas.openxmlformats.org/drawingml/2006/main">
            <a:pPr algn="l">
              <a:defRPr sz="240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both conditions?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7E441E58-3B39-4693-B131-F54669659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190750"/>
            <a:ext cx="4000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A.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15DCE2D1-E617-4421-B1BE-8B0DA7989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2190750"/>
            <a:ext cx="4857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25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6 and 3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1BC5DA83-AFB6-4828-B2A0-AD5B502A3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009900"/>
            <a:ext cx="4000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B.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24EEDE4C-0327-4120-B023-314938F92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3009900"/>
            <a:ext cx="4857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25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12 and −1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ECE18E2D-C5BC-4BC7-A433-BBDEB55A5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829050"/>
            <a:ext cx="4000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C.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C4504133-25B4-4FB8-87F5-AE614DAD9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3829050"/>
            <a:ext cx="4857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25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9 and 2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EAF7437B-9A1A-4BA2-80BE-D808FFC3F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648200"/>
            <a:ext cx="4000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D.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D949D48B-018A-4995-ABF2-FB28F3B8A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4648200"/>
            <a:ext cx="4857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25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−9 and −2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796DB236-9F7B-4DA1-880F-5D1A22C63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15CF8B33-3057-435E-ADE1-AD249E26C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943788801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-1">
            <a:extLst xmlns:a="http://schemas.openxmlformats.org/drawingml/2006/main">
              <a:ext uri="{FF2B5EF4-FFF2-40B4-BE49-F238E27FC236}">
                <a16:creationId xmlns:a16="http://schemas.microsoft.com/office/drawing/2014/main" id="{E29D9A6D-6104-4D37-B8A7-97296CA91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Before Wednesday’s quiz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CC55FB6A-F859-4B78-B887-2B07A7693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NEXT STEP · END OF CORE LESSON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801486D4-C5C8-4359-8A2B-5DE1F1B23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28825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ALEKS homework R.1–R.5 + Quiz 1</a:t>
            </a:r>
          </a:p>
          <a:p xmlns:a="http://schemas.openxmlformats.org/drawingml/2006/main">
            <a:pPr algn="l">
              <a:defRPr sz="2925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Wednesday, September 2 · 2:10 PM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C647061D-A393-4906-92E7-EB0D53BB0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29075"/>
            <a:ext cx="1095375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Practice: grouping → nonmonic quadratics → GCF first.</a:t>
            </a:r>
          </a:p>
          <a:p xmlns:a="http://schemas.openxmlformats.org/drawingml/2006/main">
            <a:pPr algn="l">
              <a:defRPr sz="2325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Then use the full Unit 1A review and checkpoint.</a:t>
            </a:r>
          </a:p>
          <a:p xmlns:a="http://schemas.openxmlformats.org/drawingml/2006/main">
            <a:pPr algn="l">
              <a:defRPr sz="2325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Quiz 1 is in class, on paper.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39E96BD2-521E-4F42-89A8-8D501CC71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19775"/>
            <a:ext cx="109537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Check Canvas for the master dates and published coverage.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59FFFD5F-9937-4F97-B96E-16FBBCCED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B86CDF8A-F671-4314-8D81-0EF986182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788091950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ext-1">
            <a:extLst xmlns:a="http://schemas.openxmlformats.org/drawingml/2006/main">
              <a:ext uri="{FF2B5EF4-FFF2-40B4-BE49-F238E27FC236}">
                <a16:creationId xmlns:a16="http://schemas.microsoft.com/office/drawing/2014/main" id="{DE7CC5ED-CA10-4FA6-B2AD-7DE7B478C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Use the factors to simplify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EDEFD6F6-30F3-4601-96FB-2758DF595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OPTIONAL · RATIONAL-EXPRESSION BRIDGE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176FAB4B-4EA1-44B2-A1D5-90E52EBD9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14550"/>
            <a:ext cx="5619750" cy="5000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1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1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6x² + 11x + 3</a:t>
            </a:r>
          </a:p>
        </p:txBody>
      </p:sp>
      <p:sp>
        <p:nvSpPr>
          <p:cNvPr id="4" name="fraction-rule">
            <a:extLst xmlns:a="http://schemas.openxmlformats.org/drawingml/2006/main">
              <a:ext uri="{FF2B5EF4-FFF2-40B4-BE49-F238E27FC236}">
                <a16:creationId xmlns:a16="http://schemas.microsoft.com/office/drawing/2014/main" id="{3DECD937-3109-4838-A3B8-5345F0AD2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626614"/>
            <a:ext cx="5562600" cy="1714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820"/>
          </a:solidFill>
          <a:ln xmlns:a="http://schemas.openxmlformats.org/drawingml/2006/main" w="0">
            <a:noFill/>
          </a:ln>
        </p:spPr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7F7F5C9A-E63D-4D95-869F-20200BD86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74620"/>
            <a:ext cx="5619750" cy="5000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1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1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2x² + 5x + 3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6418E41E-44BE-45E4-BA27-D9E60095C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8075" y="2028825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Factor before canceling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93982CE5-C452-4D9C-B341-A0C00FAC0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8075" y="2657475"/>
            <a:ext cx="4095750" cy="3343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Use the same splitting</a:t>
            </a:r>
          </a:p>
          <a:p xmlns:a="http://schemas.openxmlformats.org/drawingml/2006/main">
            <a:pPr algn="l">
              <a:defRPr sz="22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and grouping method.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22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Keep every original</a:t>
            </a:r>
          </a:p>
          <a:p xmlns:a="http://schemas.openxmlformats.org/drawingml/2006/main">
            <a:pPr algn="l">
              <a:defRPr sz="22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denominator restriction.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4698DD61-5D4E-4C48-A5CF-0B28EF1EB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  ·  OPTIONAL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F345810D-F7B5-40AD-9C5E-88D566AD0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730756528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-1">
            <a:extLst xmlns:a="http://schemas.openxmlformats.org/drawingml/2006/main">
              <a:ext uri="{FF2B5EF4-FFF2-40B4-BE49-F238E27FC236}">
                <a16:creationId xmlns:a16="http://schemas.microsoft.com/office/drawing/2014/main" id="{AAD8BF0D-9C03-4A86-BCD3-D8C5B080C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Then build an LCD from factors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4D47A20C-B06C-46B7-AEF8-79BBC1FBA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OPTIONAL · LCD FOLLOW-UP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DBA2CBE9-6ABF-4203-BC43-F477E314D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85975"/>
            <a:ext cx="1047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Denominators: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1B91353A-00D7-4683-A27A-B4E0C5193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00375"/>
            <a:ext cx="10858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4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2x² + 5x + 3    and    2x² + x − 3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FDE8D6D5-25C7-4A5D-B903-E462A4B99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71975"/>
            <a:ext cx="107632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Factor each one.</a:t>
            </a:r>
          </a:p>
          <a:p xmlns:a="http://schemas.openxmlformats.org/drawingml/2006/main">
            <a:pPr algn="l">
              <a:defRPr sz="25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Which factor is shared?</a:t>
            </a:r>
          </a:p>
          <a:p xmlns:a="http://schemas.openxmlformats.org/drawingml/2006/main">
            <a:pPr algn="l">
              <a:defRPr sz="25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Use each factor to the highest power needed.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BEED12F7-337B-45F9-84AC-CD4A1DAA0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  ·  OPTIONAL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2E4BC53B-47F5-4C94-A9FC-8845EE64B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68954899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text-1">
            <a:extLst xmlns:a="http://schemas.openxmlformats.org/drawingml/2006/main">
              <a:ext uri="{FF2B5EF4-FFF2-40B4-BE49-F238E27FC236}">
                <a16:creationId xmlns:a16="http://schemas.microsoft.com/office/drawing/2014/main" id="{78C2E80E-6C06-4331-9328-D2B0C161C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Rewrite before adding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F7DFD6D0-64BD-4490-9031-2E8ECC8C5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OPTIONAL · RATIONAL-EXPRESSION FOLLOW-UP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C9EEB957-9DA1-41AD-B779-008711D20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66950"/>
            <a:ext cx="40290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27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1</a:t>
            </a:r>
          </a:p>
        </p:txBody>
      </p:sp>
      <p:sp>
        <p:nvSpPr>
          <p:cNvPr id="4" name="fraction-rule">
            <a:extLst xmlns:a="http://schemas.openxmlformats.org/drawingml/2006/main">
              <a:ext uri="{FF2B5EF4-FFF2-40B4-BE49-F238E27FC236}">
                <a16:creationId xmlns:a16="http://schemas.microsoft.com/office/drawing/2014/main" id="{1B562282-5F87-4F51-9149-27BB93AA8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705862"/>
            <a:ext cx="3971925" cy="1714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820"/>
          </a:solidFill>
          <a:ln xmlns:a="http://schemas.openxmlformats.org/drawingml/2006/main" w="0">
            <a:noFill/>
          </a:ln>
        </p:spPr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862278F0-72AB-49FA-854A-1EAA3D52C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47010"/>
            <a:ext cx="40290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27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2x² + 5x + 3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64F793F7-FE9C-4100-906E-FCE2DBBEC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2975" y="2489835"/>
            <a:ext cx="6191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27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+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1AA82ABA-E3EB-4CE9-BDCE-84398B1F5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2266950"/>
            <a:ext cx="40290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27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1</a:t>
            </a:r>
          </a:p>
        </p:txBody>
      </p:sp>
      <p:sp>
        <p:nvSpPr>
          <p:cNvPr id="8" name="fraction-rule">
            <a:extLst xmlns:a="http://schemas.openxmlformats.org/drawingml/2006/main">
              <a:ext uri="{FF2B5EF4-FFF2-40B4-BE49-F238E27FC236}">
                <a16:creationId xmlns:a16="http://schemas.microsoft.com/office/drawing/2014/main" id="{425609CB-ED5B-4799-B10C-53F1124C7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14975" y="2705862"/>
            <a:ext cx="3971925" cy="1714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820"/>
          </a:solidFill>
          <a:ln xmlns:a="http://schemas.openxmlformats.org/drawingml/2006/main" w="0">
            <a:noFill/>
          </a:ln>
        </p:spPr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97ED6A99-C171-4947-B601-900B7DD33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2747010"/>
            <a:ext cx="402907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27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2x² + x − 3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1A67D576-FE2D-4489-91FF-0A73D410F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81475"/>
            <a:ext cx="10858500" cy="1495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Use the LCD from the previous slide.</a:t>
            </a:r>
          </a:p>
          <a:p xmlns:a="http://schemas.openxmlformats.org/drawingml/2006/main">
            <a:pPr algn="l">
              <a:defRPr sz="25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Rewrite both numerators before adding.</a:t>
            </a:r>
          </a:p>
          <a:p xmlns:a="http://schemas.openxmlformats.org/drawingml/2006/main">
            <a:pPr algn="l">
              <a:defRPr sz="25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State the original restrictions.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05ABF15A-C843-4463-8BDE-8A85AF23A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  ·  OPTIONAL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A8284B3A-F320-4D29-BF45-3830DB904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1183449674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text-1">
            <a:extLst xmlns:a="http://schemas.openxmlformats.org/drawingml/2006/main">
              <a:ext uri="{FF2B5EF4-FFF2-40B4-BE49-F238E27FC236}">
                <a16:creationId xmlns:a16="http://schemas.microsoft.com/office/drawing/2014/main" id="{14CDA2D4-A337-4B47-B96B-D25A8B0C7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One more factoring challenge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45A025B6-2A61-4E9E-A01C-4FBA56278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OPTIONAL · EXTRA PRACTICE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BC41A9E9-F972-4ACE-B367-7813FC2BF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28850"/>
            <a:ext cx="108585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5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45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12x² − 2x − 4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D9ABF868-9A3E-45BF-8887-49A6ED132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14800"/>
            <a:ext cx="10810875" cy="1552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GCF first.</a:t>
            </a:r>
          </a:p>
          <a:p xmlns:a="http://schemas.openxmlformats.org/drawingml/2006/main">
            <a:pPr algn="l">
              <a:defRPr sz="2625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Find the pair for the remaining quadratic.</a:t>
            </a:r>
          </a:p>
          <a:p xmlns:a="http://schemas.openxmlformats.org/drawingml/2006/main">
            <a:pPr algn="l">
              <a:defRPr sz="2625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Split, group, factor, and check.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0FD72C6D-31A0-4903-95A8-D1B564AA3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  ·  OPTIONAL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9E4C0B68-E457-4FAB-AD80-D99400C8F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67950280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ext-1">
            <a:extLst xmlns:a="http://schemas.openxmlformats.org/drawingml/2006/main">
              <a:ext uri="{FF2B5EF4-FFF2-40B4-BE49-F238E27FC236}">
                <a16:creationId xmlns:a16="http://schemas.microsoft.com/office/drawing/2014/main" id="{FE0C355E-E8C3-4694-9AFD-8728DED55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Reverse the distributive property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85C0BB43-6AAD-4A9B-B776-6488BC5AB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E2 · ENTRANCE · TOP HAT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E3E168AC-4947-41E5-9DE5-23F49A9F5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10953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375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3x(2x + 3) + (2x + 3)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970ECD06-3650-415C-AF85-37BDD9A20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24300"/>
            <a:ext cx="5000625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Factor out the</a:t>
            </a:r>
          </a:p>
          <a:p xmlns:a="http://schemas.openxmlformats.org/drawingml/2006/main">
            <a:pPr algn="l">
              <a:defRPr sz="270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common binomial.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2B03D5EE-498E-4683-8B1D-7483AFC03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286125"/>
            <a:ext cx="4000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A.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51A9F120-AED2-442F-9A65-B448B1CA8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3286125"/>
            <a:ext cx="4857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22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(3x+1)(2x+3)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F25FDE3C-B687-4958-915D-8F6A1AC5B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933825"/>
            <a:ext cx="4000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B.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7BDF67EA-5809-4B4B-9AD2-E2099FB90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3933825"/>
            <a:ext cx="4857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22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3x(2x+3)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7C6337BE-0652-4E5A-B534-78F096B62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581525"/>
            <a:ext cx="4000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C.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2FEEB6F4-A644-4D97-9B74-74B6B93F9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4581525"/>
            <a:ext cx="4857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22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4x(2x+3)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D6913FA1-03CA-4B21-9F1E-D30ADA9C6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5229225"/>
            <a:ext cx="4000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D.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8ED8A07C-A64C-4FD4-8465-103A602EF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8925" y="5229225"/>
            <a:ext cx="4857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22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(3x)(1)(2x+3)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0346AD03-2FE9-46C1-AF66-09DAD3B36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D149E0F0-57C9-4955-BF0B-470024CA9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99362463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-1">
            <a:extLst xmlns:a="http://schemas.openxmlformats.org/drawingml/2006/main">
              <a:ext uri="{FF2B5EF4-FFF2-40B4-BE49-F238E27FC236}">
                <a16:creationId xmlns:a16="http://schemas.microsoft.com/office/drawing/2014/main" id="{1C2794B6-9C87-4D7C-A823-7E8BDA6F5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One method, in this order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E262DF72-0351-4513-95D8-89CAC28C6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THE ROUTINE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563AFDAB-758B-4CF0-AD4E-1CEEC9C83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00250"/>
            <a:ext cx="666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0   Take out any GCF.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39AEBA93-6010-4831-AF2A-6A5F6CB11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38450"/>
            <a:ext cx="10715625" cy="2876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1   Find m and n: mn = ac, m + n = b.</a:t>
            </a:r>
          </a:p>
          <a:p xmlns:a="http://schemas.openxmlformats.org/drawingml/2006/main">
            <a:pPr algn="l">
              <a:defRPr sz="25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2   Replace bx with mx + nx.</a:t>
            </a:r>
          </a:p>
          <a:p xmlns:a="http://schemas.openxmlformats.org/drawingml/2006/main">
            <a:pPr algn="l">
              <a:defRPr sz="25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3   Group in pairs; factor each pair.</a:t>
            </a:r>
          </a:p>
          <a:p xmlns:a="http://schemas.openxmlformats.org/drawingml/2006/main">
            <a:pPr algn="l">
              <a:defRPr sz="25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4   Factor out the common binomial.</a:t>
            </a:r>
          </a:p>
          <a:p xmlns:a="http://schemas.openxmlformats.org/drawingml/2006/main">
            <a:pPr algn="l">
              <a:defRPr sz="25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5   Expand to check.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BA9D93CF-C7A5-41CA-9CC5-A5B881D53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96225" y="1952625"/>
            <a:ext cx="3524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0">
                <a:solidFill>
                  <a:srgbClr val="165DAD"/>
                </a:solidFill>
                <a:latin typeface="Cambria Math"/>
                <a:ea typeface="Cambria Math"/>
                <a:cs typeface="Cambria Math"/>
              </a:defRPr>
            </a:pPr>
            <a:r>
              <a:rPr sz="2700" b="0">
                <a:solidFill>
                  <a:srgbClr val="165DAD"/>
                </a:solidFill>
                <a:latin typeface="Cambria Math"/>
                <a:ea typeface="Cambria Math"/>
                <a:cs typeface="Cambria Math"/>
              </a:rPr>
              <a:t>ax² + bx + c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A923BCAF-E27F-446F-BD3F-D1B8049BC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3E27F5E4-5ADC-4B60-8438-E927BF966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8274937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ext-1">
            <a:extLst xmlns:a="http://schemas.openxmlformats.org/drawingml/2006/main">
              <a:ext uri="{FF2B5EF4-FFF2-40B4-BE49-F238E27FC236}">
                <a16:creationId xmlns:a16="http://schemas.microsoft.com/office/drawing/2014/main" id="{54E5E994-2BFD-4C82-99CA-43135432F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Find the pair before you split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025FB01C-84D6-4C36-AD09-5C2086093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W1 · WORKED EXAMPLE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EF418CA7-66BC-4B24-8074-A0FF37FA9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7048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7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7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6x² + 11x + 3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7E5767D3-265F-4E1E-8B68-2EECB71F5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67075"/>
            <a:ext cx="6096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0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0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ac = 6 · 3 = 18</a:t>
            </a:r>
          </a:p>
          <a:p xmlns:a="http://schemas.openxmlformats.org/drawingml/2006/main">
            <a:pPr algn="l">
              <a:defRPr sz="30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0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m + n = 11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80F20063-07DE-4F00-8CDD-58D95CB42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00625"/>
            <a:ext cx="6286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Use 9 and 2.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8CBCCBD2-E6A1-4C1C-8EEE-EBA5C89FB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314575"/>
            <a:ext cx="400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Factor pairs of 18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DC5480C2-3359-4BFA-A290-097FC00FA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943225"/>
            <a:ext cx="4000500" cy="3057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1 and 18 → sum 19</a:t>
            </a:r>
          </a:p>
          <a:p xmlns:a="http://schemas.openxmlformats.org/drawingml/2006/main">
            <a:pPr algn="l">
              <a:defRPr sz="22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2 and 9   → sum 11</a:t>
            </a:r>
          </a:p>
          <a:p xmlns:a="http://schemas.openxmlformats.org/drawingml/2006/main">
            <a:pPr algn="l">
              <a:defRPr sz="22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3 and 6   → sum 9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0F83EB5C-82AC-4D69-BB12-1939410BD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7736473C-D7BF-4026-90E1-4491DF9E7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1899739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ext-1">
            <a:extLst xmlns:a="http://schemas.openxmlformats.org/drawingml/2006/main">
              <a:ext uri="{FF2B5EF4-FFF2-40B4-BE49-F238E27FC236}">
                <a16:creationId xmlns:a16="http://schemas.microsoft.com/office/drawing/2014/main" id="{84623BCD-FB4A-443B-9A24-F2E03E49F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Split one term into two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B62F788D-300A-426D-8032-11E2A327A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W1 · SPLIT → GROUP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19EA03C7-46E5-4AE6-933F-F3DFC2CE5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90725"/>
            <a:ext cx="71913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1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1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6x² + 11x + 3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F7A651AA-D296-4888-9C1E-000952401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67025"/>
            <a:ext cx="71913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1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1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= 6x² + 9x + 2x + 3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18B5A858-B350-4529-B53A-33AC4D982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81425"/>
            <a:ext cx="71913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1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1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= (6x² + 9x) + (2x + 3)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89BBF888-5669-4895-9F20-84D36841B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0125"/>
            <a:ext cx="7334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150" b="0">
                <a:solidFill>
                  <a:srgbClr val="165DAD"/>
                </a:solidFill>
                <a:latin typeface="Cambria Math"/>
                <a:ea typeface="Cambria Math"/>
                <a:cs typeface="Cambria Math"/>
              </a:defRPr>
            </a:pPr>
            <a:r>
              <a:rPr sz="3150" b="0">
                <a:solidFill>
                  <a:srgbClr val="165DAD"/>
                </a:solidFill>
                <a:latin typeface="Cambria Math"/>
                <a:ea typeface="Cambria Math"/>
                <a:cs typeface="Cambria Math"/>
              </a:rPr>
              <a:t>= 3x(2x + 3) + 1(2x + 3)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99CF4C24-29A1-4999-A8CB-D6B023469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276475"/>
            <a:ext cx="33432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Same expression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5EAB07C0-FA28-489D-B78E-5B34F6C98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905125"/>
            <a:ext cx="3343275" cy="3095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9x + 2x = 11x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22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The two groups share</a:t>
            </a:r>
          </a:p>
          <a:p xmlns:a="http://schemas.openxmlformats.org/drawingml/2006/main">
            <a:pPr algn="l">
              <a:defRPr sz="22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the binomial 2x + 3.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4CA299DF-0080-40C9-8E4C-0FB67EEF6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01326863-F6D0-4D21-B6CE-7CB282EB2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86478415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-1">
            <a:extLst xmlns:a="http://schemas.openxmlformats.org/drawingml/2006/main">
              <a:ext uri="{FF2B5EF4-FFF2-40B4-BE49-F238E27FC236}">
                <a16:creationId xmlns:a16="http://schemas.microsoft.com/office/drawing/2014/main" id="{DB3F5D95-4352-497D-869C-AECAF3164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The common factor is a binomial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1E524D97-00F9-4446-8DCB-322378FA1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W1 · FACTOR → CHECK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F6B659DE-86E0-45E9-89E4-00E1C4228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47875"/>
            <a:ext cx="10858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6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3x(2x + 3) + 1(2x + 3)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CDCC9930-7C21-42EF-A4AE-1508D7946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67075"/>
            <a:ext cx="105727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165DAD"/>
                </a:solidFill>
                <a:latin typeface="Cambria Math"/>
                <a:ea typeface="Cambria Math"/>
                <a:cs typeface="Cambria Math"/>
              </a:defRPr>
            </a:pPr>
            <a:r>
              <a:rPr sz="3900" b="1">
                <a:solidFill>
                  <a:srgbClr val="165DAD"/>
                </a:solidFill>
                <a:latin typeface="Cambria Math"/>
                <a:ea typeface="Cambria Math"/>
                <a:cs typeface="Cambria Math"/>
              </a:rPr>
              <a:t>= (3x + 1)(2x + 3)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A3F2726C-5174-4D8C-B4E3-827D11238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67275"/>
            <a:ext cx="10763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27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Check: 6x² + 9x + 2x + 3 = 6x² + 11x + 3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9D5A7546-2A20-4583-B07D-C3E29CA44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2A1163AD-DD81-496E-834A-E5D349E29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61066514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ext-1">
            <a:extLst xmlns:a="http://schemas.openxmlformats.org/drawingml/2006/main">
              <a:ext uri="{FF2B5EF4-FFF2-40B4-BE49-F238E27FC236}">
                <a16:creationId xmlns:a16="http://schemas.microsoft.com/office/drawing/2014/main" id="{ECFFC1CF-ADBB-4A93-91E1-FD5257713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Your turn: show the middle line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47B6E9F1-73A1-42D5-9725-F5A5C9326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P1 · GUIDED PRACTICE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64FD8FC1-1710-45D3-A121-F9B5876B9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38375"/>
            <a:ext cx="6477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3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435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6x² + 7x + 2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3A7215AA-B01B-4D93-A73C-3FF3C9A71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143125"/>
            <a:ext cx="3848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Show these steps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89EF3632-AC55-4DA3-89E3-A7B03845A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771775"/>
            <a:ext cx="3848100" cy="3228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ac and the pair</a:t>
            </a:r>
          </a:p>
          <a:p xmlns:a="http://schemas.openxmlformats.org/drawingml/2006/main">
            <a:pPr algn="l">
              <a:defRPr sz="22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The four-term line</a:t>
            </a:r>
          </a:p>
          <a:p xmlns:a="http://schemas.openxmlformats.org/drawingml/2006/main">
            <a:pPr algn="l">
              <a:defRPr sz="22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Two factored groups</a:t>
            </a:r>
          </a:p>
          <a:p xmlns:a="http://schemas.openxmlformats.org/drawingml/2006/main">
            <a:pPr algn="l">
              <a:defRPr sz="22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The final product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7F0531CC-3455-4D9F-9DB3-D414AB51B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19575"/>
            <a:ext cx="6667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Use product ac and sum b.</a:t>
            </a:r>
          </a:p>
          <a:p xmlns:a="http://schemas.openxmlformats.org/drawingml/2006/main">
            <a:pPr algn="l">
              <a:defRPr sz="2550" b="0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01820"/>
                </a:solidFill>
                <a:latin typeface="Arial"/>
                <a:ea typeface="Arial"/>
                <a:cs typeface="Arial"/>
              </a:rPr>
              <a:t>Then split, group, and factor.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827BE71E-4061-44BC-B5CB-867C4BC57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77CAA2B3-85B1-4D70-9075-2C0CA2924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51440348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ext-1">
            <a:extLst xmlns:a="http://schemas.openxmlformats.org/drawingml/2006/main">
              <a:ext uri="{FF2B5EF4-FFF2-40B4-BE49-F238E27FC236}">
                <a16:creationId xmlns:a16="http://schemas.microsoft.com/office/drawing/2014/main" id="{2FA6F36B-44DC-4B27-9CD5-6C77D66B6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10972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820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01820"/>
                </a:solidFill>
                <a:latin typeface="Arial"/>
                <a:ea typeface="Arial"/>
                <a:cs typeface="Arial"/>
              </a:rPr>
              <a:t>Check the grouping, not just the answer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1A60CE12-726E-415D-9FCE-1B5FF8578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65DAD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65DAD"/>
                </a:solidFill>
                <a:latin typeface="Arial"/>
                <a:ea typeface="Arial"/>
                <a:cs typeface="Arial"/>
              </a:rPr>
              <a:t>P1 · CHECK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6FF4137C-F1CE-4469-AD56-33D57B63F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81200"/>
            <a:ext cx="10668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0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0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ac = 12;   3 + 4 = 7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612CE347-B4F4-409D-B067-4D0C5E756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670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3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6x² + 3x + 4x + 2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B365F390-1679-4841-8861-537CD3F17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19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defRPr>
            </a:pPr>
            <a:r>
              <a:rPr sz="3300" b="0">
                <a:solidFill>
                  <a:srgbClr val="101820"/>
                </a:solidFill>
                <a:latin typeface="Cambria Math"/>
                <a:ea typeface="Cambria Math"/>
                <a:cs typeface="Cambria Math"/>
              </a:rPr>
              <a:t>= 3x(2x + 1) + 2(2x + 1)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E632C8BA-BEFD-47B2-A7D2-77C03B6DB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149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65DAD"/>
                </a:solidFill>
                <a:latin typeface="Cambria Math"/>
                <a:ea typeface="Cambria Math"/>
                <a:cs typeface="Cambria Math"/>
              </a:defRPr>
            </a:pPr>
            <a:r>
              <a:rPr sz="3600" b="1">
                <a:solidFill>
                  <a:srgbClr val="165DAD"/>
                </a:solidFill>
                <a:latin typeface="Cambria Math"/>
                <a:ea typeface="Cambria Math"/>
                <a:cs typeface="Cambria Math"/>
              </a:rPr>
              <a:t>= (3x + 2)(2x + 1)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4930A852-34B8-4E88-88BA-3B258E724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15075"/>
            <a:ext cx="885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MATH 130  ·  AUG 31, 2026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5E49D472-7C77-422D-97F9-20366DC2C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315075"/>
            <a:ext cx="91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650" b="0">
                <a:solidFill>
                  <a:srgbClr val="4D596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4D5966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10871333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2026-08-31T18:55:55.9770000Z</dcterms:created>
  <dcterms:modified xsi:type="dcterms:W3CDTF">2026-08-31T18:55:55.9770000Z</dcterms:modified>
</coreProperties>
</file>